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25"/>
  </p:notesMasterIdLst>
  <p:sldIdLst>
    <p:sldId id="413" r:id="rId2"/>
    <p:sldId id="453" r:id="rId3"/>
    <p:sldId id="454" r:id="rId4"/>
    <p:sldId id="455" r:id="rId5"/>
    <p:sldId id="440" r:id="rId6"/>
    <p:sldId id="457" r:id="rId7"/>
    <p:sldId id="460" r:id="rId8"/>
    <p:sldId id="459" r:id="rId9"/>
    <p:sldId id="461" r:id="rId10"/>
    <p:sldId id="463" r:id="rId11"/>
    <p:sldId id="464" r:id="rId12"/>
    <p:sldId id="465" r:id="rId13"/>
    <p:sldId id="466" r:id="rId14"/>
    <p:sldId id="467" r:id="rId15"/>
    <p:sldId id="469" r:id="rId16"/>
    <p:sldId id="468" r:id="rId17"/>
    <p:sldId id="470" r:id="rId18"/>
    <p:sldId id="471" r:id="rId19"/>
    <p:sldId id="472" r:id="rId20"/>
    <p:sldId id="431" r:id="rId21"/>
    <p:sldId id="456" r:id="rId22"/>
    <p:sldId id="452" r:id="rId23"/>
    <p:sldId id="451" r:id="rId2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00"/>
    <a:srgbClr val="C0C0C0"/>
    <a:srgbClr val="B2B2B2"/>
    <a:srgbClr val="FFFF00"/>
    <a:srgbClr val="FF0000"/>
    <a:srgbClr val="808080"/>
    <a:srgbClr val="990033"/>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89845" autoAdjust="0"/>
  </p:normalViewPr>
  <p:slideViewPr>
    <p:cSldViewPr snapToGrid="0">
      <p:cViewPr varScale="1">
        <p:scale>
          <a:sx n="102" d="100"/>
          <a:sy n="102" d="100"/>
        </p:scale>
        <p:origin x="-1242" y="-102"/>
      </p:cViewPr>
      <p:guideLst>
        <p:guide orient="horz" pos="189"/>
        <p:guide pos="164"/>
      </p:guideLst>
    </p:cSldViewPr>
  </p:slideViewPr>
  <p:notesTextViewPr>
    <p:cViewPr>
      <p:scale>
        <a:sx n="100" d="100"/>
        <a:sy n="100" d="100"/>
      </p:scale>
      <p:origin x="0" y="0"/>
    </p:cViewPr>
  </p:notesTextViewPr>
  <p:sorterViewPr>
    <p:cViewPr>
      <p:scale>
        <a:sx n="66" d="100"/>
        <a:sy n="66" d="100"/>
      </p:scale>
      <p:origin x="0" y="1258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emf"/><Relationship Id="rId4"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6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defRPr>
            </a:lvl1pPr>
          </a:lstStyle>
          <a:p>
            <a:endParaRPr lang="en-US"/>
          </a:p>
        </p:txBody>
      </p:sp>
      <p:sp>
        <p:nvSpPr>
          <p:cNvPr id="14336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endParaRPr lang="en-US"/>
          </a:p>
        </p:txBody>
      </p:sp>
      <p:sp>
        <p:nvSpPr>
          <p:cNvPr id="143364"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336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336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defRPr>
            </a:lvl1pPr>
          </a:lstStyle>
          <a:p>
            <a:endParaRPr lang="en-US"/>
          </a:p>
        </p:txBody>
      </p:sp>
      <p:sp>
        <p:nvSpPr>
          <p:cNvPr id="14336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fld id="{7A6C0E7B-D3FA-4DDF-9A34-FE5B871886EF}" type="slidenum">
              <a:rPr lang="en-US"/>
              <a:pPr/>
              <a:t>‹#›</a:t>
            </a:fld>
            <a:endParaRPr lang="en-US"/>
          </a:p>
        </p:txBody>
      </p:sp>
    </p:spTree>
    <p:extLst>
      <p:ext uri="{BB962C8B-B14F-4D97-AF65-F5344CB8AC3E}">
        <p14:creationId xmlns:p14="http://schemas.microsoft.com/office/powerpoint/2010/main" val="108166299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71C42B-E102-4FD1-BB6D-26FC423414A4}" type="slidenum">
              <a:rPr lang="en-US"/>
              <a:pPr/>
              <a:t>1</a:t>
            </a:fld>
            <a:endParaRPr lang="en-US"/>
          </a:p>
        </p:txBody>
      </p:sp>
      <p:sp>
        <p:nvSpPr>
          <p:cNvPr id="431106" name="Rectangle 2"/>
          <p:cNvSpPr>
            <a:spLocks noRot="1" noChangeArrowheads="1" noTextEdit="1"/>
          </p:cNvSpPr>
          <p:nvPr>
            <p:ph type="sldImg"/>
          </p:nvPr>
        </p:nvSpPr>
        <p:spPr>
          <a:ln/>
        </p:spPr>
      </p:sp>
      <p:sp>
        <p:nvSpPr>
          <p:cNvPr id="431107" name="Rectangle 3"/>
          <p:cNvSpPr>
            <a:spLocks noGrp="1" noChangeArrowheads="1"/>
          </p:cNvSpPr>
          <p:nvPr>
            <p:ph type="body" idx="1"/>
          </p:nvPr>
        </p:nvSpPr>
        <p:spPr/>
        <p:txBody>
          <a:bodyPr/>
          <a:lstStyle/>
          <a:p>
            <a:r>
              <a:rPr lang="en-US"/>
              <a:t>Ad-lib and improvise as needed.  I’ve only noted the basics.  You do NOT need to say everything word-for-word with respect to what I type on the Notes pages.  I am only typing it all out to give you a general idea of what should be said.  You do NOT need to say everything exactly word-for-word.</a:t>
            </a:r>
          </a:p>
          <a:p>
            <a:endParaRPr lang="en-US"/>
          </a:p>
          <a:p>
            <a:r>
              <a:rPr lang="en-US"/>
              <a:t>Opening:</a:t>
            </a:r>
          </a:p>
          <a:p>
            <a:r>
              <a:rPr lang="en-US"/>
              <a:t>My name is Pavan Balaji.  I am a graduating PhD student from The Ohio State University, who worked as a research intern with Prof. Feng when he was at Los Alamos National Laboratory.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FA3A8F-66AD-4C4A-9CC0-BBD0F0DB2071}" type="slidenum">
              <a:rPr lang="en-US"/>
              <a:pPr/>
              <a:t>10</a:t>
            </a:fld>
            <a:endParaRPr lang="en-US"/>
          </a:p>
        </p:txBody>
      </p:sp>
      <p:sp>
        <p:nvSpPr>
          <p:cNvPr id="471042" name="Rectangle 2"/>
          <p:cNvSpPr>
            <a:spLocks noRot="1" noChangeArrowheads="1" noTextEdit="1"/>
          </p:cNvSpPr>
          <p:nvPr>
            <p:ph type="sldImg"/>
          </p:nvPr>
        </p:nvSpPr>
        <p:spPr>
          <a:ln/>
        </p:spPr>
      </p:sp>
      <p:sp>
        <p:nvSpPr>
          <p:cNvPr id="471043" name="Rectangle 3"/>
          <p:cNvSpPr>
            <a:spLocks noGrp="1" noChangeArrowheads="1"/>
          </p:cNvSpPr>
          <p:nvPr>
            <p:ph type="body" idx="1"/>
          </p:nvPr>
        </p:nvSpPr>
        <p:spPr/>
        <p:txBody>
          <a:bodyPr/>
          <a:lstStyle/>
          <a:p>
            <a:r>
              <a:rPr lang="en-US"/>
              <a:t>What to Measure?</a:t>
            </a:r>
          </a:p>
          <a:p>
            <a:r>
              <a:rPr lang="en-US"/>
              <a:t>We know that we have to measure energy (or power), but energy (or power) of what?  Of the entire computing system?  Of just the processor?  What about measuring the temperature instead (in light of Arrenhius’ equation, see the very last slide of this presentation, i.e., “Improving Reliability &amp; Availability)</a:t>
            </a:r>
          </a:p>
          <a:p>
            <a:endParaRPr lang="en-US"/>
          </a:p>
          <a:p>
            <a:r>
              <a:rPr lang="en-US"/>
              <a:t>How To Measure? </a:t>
            </a:r>
          </a:p>
          <a:p>
            <a:r>
              <a:rPr lang="en-US"/>
              <a:t>How exactly do we measure the energy (power) of a computing system?  Or how about a processor?  Do we put probes on the power pins to the CPU ASIC?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1DDF54-35EC-4385-A807-5ABDADD02903}" type="slidenum">
              <a:rPr lang="en-US"/>
              <a:pPr/>
              <a:t>11</a:t>
            </a:fld>
            <a:endParaRPr lang="en-US"/>
          </a:p>
        </p:txBody>
      </p:sp>
      <p:sp>
        <p:nvSpPr>
          <p:cNvPr id="473090" name="Rectangle 2"/>
          <p:cNvSpPr>
            <a:spLocks noRot="1" noChangeArrowheads="1" noTextEdit="1"/>
          </p:cNvSpPr>
          <p:nvPr>
            <p:ph type="sldImg"/>
          </p:nvPr>
        </p:nvSpPr>
        <p:spPr>
          <a:ln/>
        </p:spPr>
      </p:sp>
      <p:sp>
        <p:nvSpPr>
          <p:cNvPr id="4730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44266B-BBC4-48E5-B25F-F6068C365AFB}" type="slidenum">
              <a:rPr lang="en-US"/>
              <a:pPr/>
              <a:t>12</a:t>
            </a:fld>
            <a:endParaRPr lang="en-US"/>
          </a:p>
        </p:txBody>
      </p:sp>
      <p:sp>
        <p:nvSpPr>
          <p:cNvPr id="475138" name="Rectangle 2"/>
          <p:cNvSpPr>
            <a:spLocks noRot="1" noChangeArrowheads="1" noTextEdit="1"/>
          </p:cNvSpPr>
          <p:nvPr>
            <p:ph type="sldImg"/>
          </p:nvPr>
        </p:nvSpPr>
        <p:spPr>
          <a:ln/>
        </p:spPr>
      </p:sp>
      <p:sp>
        <p:nvSpPr>
          <p:cNvPr id="4751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9922DF-3726-48AA-804D-D89E5668CCEE}" type="slidenum">
              <a:rPr lang="en-US"/>
              <a:pPr/>
              <a:t>13</a:t>
            </a:fld>
            <a:endParaRPr lang="en-US"/>
          </a:p>
        </p:txBody>
      </p:sp>
      <p:sp>
        <p:nvSpPr>
          <p:cNvPr id="477186" name="Rectangle 2"/>
          <p:cNvSpPr>
            <a:spLocks noRot="1" noChangeArrowheads="1" noTextEdit="1"/>
          </p:cNvSpPr>
          <p:nvPr>
            <p:ph type="sldImg"/>
          </p:nvPr>
        </p:nvSpPr>
        <p:spPr>
          <a:ln/>
        </p:spPr>
      </p:sp>
      <p:sp>
        <p:nvSpPr>
          <p:cNvPr id="4771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67BF89-AA87-4909-AFB6-275EA251C144}" type="slidenum">
              <a:rPr lang="en-US"/>
              <a:pPr/>
              <a:t>14</a:t>
            </a:fld>
            <a:endParaRPr lang="en-US"/>
          </a:p>
        </p:txBody>
      </p:sp>
      <p:sp>
        <p:nvSpPr>
          <p:cNvPr id="481282" name="Rectangle 2"/>
          <p:cNvSpPr>
            <a:spLocks noRot="1" noChangeArrowheads="1" noTextEdit="1"/>
          </p:cNvSpPr>
          <p:nvPr>
            <p:ph type="sldImg"/>
          </p:nvPr>
        </p:nvSpPr>
        <p:spPr>
          <a:ln/>
        </p:spPr>
      </p:sp>
      <p:sp>
        <p:nvSpPr>
          <p:cNvPr id="4812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C6D214-C4B5-4096-93BF-4B2845A28AB6}" type="slidenum">
              <a:rPr lang="en-US"/>
              <a:pPr/>
              <a:t>15</a:t>
            </a:fld>
            <a:endParaRPr lang="en-US"/>
          </a:p>
        </p:txBody>
      </p:sp>
      <p:sp>
        <p:nvSpPr>
          <p:cNvPr id="483330" name="Rectangle 2"/>
          <p:cNvSpPr>
            <a:spLocks noRot="1" noChangeArrowheads="1" noTextEdit="1"/>
          </p:cNvSpPr>
          <p:nvPr>
            <p:ph type="sldImg"/>
          </p:nvPr>
        </p:nvSpPr>
        <p:spPr>
          <a:ln/>
        </p:spPr>
      </p:sp>
      <p:sp>
        <p:nvSpPr>
          <p:cNvPr id="483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35F044-7B92-44BD-B084-CEB5774E66B3}" type="slidenum">
              <a:rPr lang="en-US"/>
              <a:pPr/>
              <a:t>16</a:t>
            </a:fld>
            <a:endParaRPr lang="en-US"/>
          </a:p>
        </p:txBody>
      </p:sp>
      <p:sp>
        <p:nvSpPr>
          <p:cNvPr id="480258" name="Rectangle 2"/>
          <p:cNvSpPr>
            <a:spLocks noRot="1" noChangeArrowheads="1" noTextEdit="1"/>
          </p:cNvSpPr>
          <p:nvPr>
            <p:ph type="sldImg"/>
          </p:nvPr>
        </p:nvSpPr>
        <p:spPr>
          <a:ln/>
        </p:spPr>
      </p:sp>
      <p:sp>
        <p:nvSpPr>
          <p:cNvPr id="4802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191D9E-C01D-483B-B997-25FF8BFEF508}" type="slidenum">
              <a:rPr lang="en-US"/>
              <a:pPr/>
              <a:t>17</a:t>
            </a:fld>
            <a:endParaRPr lang="en-US"/>
          </a:p>
        </p:txBody>
      </p:sp>
      <p:sp>
        <p:nvSpPr>
          <p:cNvPr id="487426" name="Rectangle 2"/>
          <p:cNvSpPr>
            <a:spLocks noRot="1" noChangeArrowheads="1" noTextEdit="1"/>
          </p:cNvSpPr>
          <p:nvPr>
            <p:ph type="sldImg"/>
          </p:nvPr>
        </p:nvSpPr>
        <p:spPr>
          <a:ln/>
        </p:spPr>
      </p:sp>
      <p:sp>
        <p:nvSpPr>
          <p:cNvPr id="487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DCA148-6379-456D-BF42-763F7CBB7AE9}" type="slidenum">
              <a:rPr lang="en-US"/>
              <a:pPr/>
              <a:t>18</a:t>
            </a:fld>
            <a:endParaRPr lang="en-US"/>
          </a:p>
        </p:txBody>
      </p:sp>
      <p:sp>
        <p:nvSpPr>
          <p:cNvPr id="488450" name="Rectangle 2"/>
          <p:cNvSpPr>
            <a:spLocks noRot="1" noChangeArrowheads="1" noTextEdit="1"/>
          </p:cNvSpPr>
          <p:nvPr>
            <p:ph type="sldImg"/>
          </p:nvPr>
        </p:nvSpPr>
        <p:spPr>
          <a:ln/>
        </p:spPr>
      </p:sp>
      <p:sp>
        <p:nvSpPr>
          <p:cNvPr id="4884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8AEBEF-6C96-4E5B-BAAF-ECB6DF2BD558}" type="slidenum">
              <a:rPr lang="en-US"/>
              <a:pPr/>
              <a:t>19</a:t>
            </a:fld>
            <a:endParaRPr lang="en-US"/>
          </a:p>
        </p:txBody>
      </p:sp>
      <p:sp>
        <p:nvSpPr>
          <p:cNvPr id="489474" name="Rectangle 2"/>
          <p:cNvSpPr>
            <a:spLocks noRot="1" noChangeArrowheads="1" noTextEdit="1"/>
          </p:cNvSpPr>
          <p:nvPr>
            <p:ph type="sldImg"/>
          </p:nvPr>
        </p:nvSpPr>
        <p:spPr>
          <a:ln/>
        </p:spPr>
      </p:sp>
      <p:sp>
        <p:nvSpPr>
          <p:cNvPr id="489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7C1FC7-C8AE-45E8-91FE-0EF28926EB6B}" type="slidenum">
              <a:rPr lang="en-US"/>
              <a:pPr/>
              <a:t>2</a:t>
            </a:fld>
            <a:endParaRPr lang="en-US"/>
          </a:p>
        </p:txBody>
      </p:sp>
      <p:sp>
        <p:nvSpPr>
          <p:cNvPr id="455682" name="Rectangle 2"/>
          <p:cNvSpPr>
            <a:spLocks noRot="1" noChangeArrowheads="1" noTextEdit="1"/>
          </p:cNvSpPr>
          <p:nvPr>
            <p:ph type="sldImg"/>
          </p:nvPr>
        </p:nvSpPr>
        <p:spPr>
          <a:ln/>
        </p:spPr>
      </p:sp>
      <p:sp>
        <p:nvSpPr>
          <p:cNvPr id="4556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1A9716-CB7C-4580-875F-EA9E4C0371C0}" type="slidenum">
              <a:rPr lang="en-US"/>
              <a:pPr/>
              <a:t>20</a:t>
            </a:fld>
            <a:endParaRPr lang="en-US"/>
          </a:p>
        </p:txBody>
      </p:sp>
      <p:sp>
        <p:nvSpPr>
          <p:cNvPr id="440322" name="Rectangle 2"/>
          <p:cNvSpPr>
            <a:spLocks noRot="1" noChangeArrowheads="1" noTextEdit="1"/>
          </p:cNvSpPr>
          <p:nvPr>
            <p:ph type="sldImg"/>
          </p:nvPr>
        </p:nvSpPr>
        <p:spPr>
          <a:ln/>
        </p:spPr>
      </p:sp>
      <p:sp>
        <p:nvSpPr>
          <p:cNvPr id="4403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BCD474-BDE4-423D-ACC3-163C0B796973}" type="slidenum">
              <a:rPr lang="en-US"/>
              <a:pPr/>
              <a:t>21</a:t>
            </a:fld>
            <a:endParaRPr lang="en-US"/>
          </a:p>
        </p:txBody>
      </p:sp>
      <p:sp>
        <p:nvSpPr>
          <p:cNvPr id="458754" name="Rectangle 2"/>
          <p:cNvSpPr>
            <a:spLocks noRot="1" noChangeArrowheads="1" noTextEdit="1"/>
          </p:cNvSpPr>
          <p:nvPr>
            <p:ph type="sldImg"/>
          </p:nvPr>
        </p:nvSpPr>
        <p:spPr>
          <a:ln/>
        </p:spPr>
      </p:sp>
      <p:sp>
        <p:nvSpPr>
          <p:cNvPr id="4587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455465-9B87-42C2-83FD-2646212FE78B}" type="slidenum">
              <a:rPr lang="en-US"/>
              <a:pPr/>
              <a:t>22</a:t>
            </a:fld>
            <a:endParaRPr lang="en-US"/>
          </a:p>
        </p:txBody>
      </p:sp>
      <p:sp>
        <p:nvSpPr>
          <p:cNvPr id="414722" name="Rectangle 2"/>
          <p:cNvSpPr>
            <a:spLocks noRot="1" noChangeArrowheads="1" noTextEdit="1"/>
          </p:cNvSpPr>
          <p:nvPr>
            <p:ph type="sldImg"/>
          </p:nvPr>
        </p:nvSpPr>
        <p:spPr>
          <a:ln/>
        </p:spPr>
      </p:sp>
      <p:sp>
        <p:nvSpPr>
          <p:cNvPr id="414723" name="Rectangle 3"/>
          <p:cNvSpPr>
            <a:spLocks noGrp="1" noChangeArrowheads="1"/>
          </p:cNvSpPr>
          <p:nvPr>
            <p:ph type="body" idx="1"/>
          </p:nvPr>
        </p:nvSpPr>
        <p:spPr>
          <a:xfrm>
            <a:off x="915988" y="4343400"/>
            <a:ext cx="5026025" cy="4114800"/>
          </a:xfrm>
        </p:spPr>
        <p:txBody>
          <a:bodyPr lIns="91611" tIns="45806" rIns="91611" bIns="45806"/>
          <a:lstStyle/>
          <a:p>
            <a:r>
              <a:rPr lang="en-US"/>
              <a:t>What is the cost here?  Increased performance at the cost of power dissipation, and hence, reliability.</a:t>
            </a:r>
          </a:p>
          <a:p>
            <a:r>
              <a:rPr lang="en-US"/>
              <a:t>Problem:  Will Transmeta survive in these economic times and against Intel/AMD?  NO.</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5380E0-C57C-4057-AD2D-0BDCCC10909A}" type="slidenum">
              <a:rPr lang="en-US"/>
              <a:pPr/>
              <a:t>23</a:t>
            </a:fld>
            <a:endParaRPr lang="en-US"/>
          </a:p>
        </p:txBody>
      </p:sp>
      <p:sp>
        <p:nvSpPr>
          <p:cNvPr id="412674" name="Rectangle 2"/>
          <p:cNvSpPr>
            <a:spLocks noRot="1" noChangeArrowheads="1" noTextEdit="1"/>
          </p:cNvSpPr>
          <p:nvPr>
            <p:ph type="sldImg"/>
          </p:nvPr>
        </p:nvSpPr>
        <p:spPr>
          <a:ln/>
        </p:spPr>
      </p:sp>
      <p:sp>
        <p:nvSpPr>
          <p:cNvPr id="412675" name="Rectangle 3"/>
          <p:cNvSpPr>
            <a:spLocks noGrp="1" noChangeArrowheads="1"/>
          </p:cNvSpPr>
          <p:nvPr>
            <p:ph type="body" idx="1"/>
          </p:nvPr>
        </p:nvSpPr>
        <p:spPr>
          <a:xfrm>
            <a:off x="915988" y="4343400"/>
            <a:ext cx="5026025" cy="4114800"/>
          </a:xfrm>
        </p:spPr>
        <p:txBody>
          <a:bodyPr/>
          <a:lstStyle/>
          <a:p>
            <a:pPr marL="228600" indent="-228600"/>
            <a:r>
              <a:rPr lang="en-US"/>
              <a:t>Approaches:  </a:t>
            </a:r>
          </a:p>
          <a:p>
            <a:pPr marL="228600" indent="-228600">
              <a:buFontTx/>
              <a:buAutoNum type="arabicParenBoth"/>
            </a:pPr>
            <a:r>
              <a:rPr lang="en-US"/>
              <a:t> Address power.  Sarita Adve (UIUC), T.N. Vijaykumar (Purdue), Kaushik Roy (Purdue), Dean Tullsen (UCSD).  Virtually all the work (except IBM Blue Gene) is simulation-based.</a:t>
            </a:r>
          </a:p>
          <a:p>
            <a:pPr marL="228600" indent="-228600">
              <a:buFontTx/>
              <a:buAutoNum type="arabicParenBoth"/>
            </a:pPr>
            <a:r>
              <a:rPr lang="en-US"/>
              <a:t> Screw power and ignore efficiency.  Assume unreliability … more easily done with Google application though.</a:t>
            </a:r>
          </a:p>
          <a:p>
            <a:pPr marL="228600" indent="-228600"/>
            <a:r>
              <a:rPr lang="en-US"/>
              <a:t>Google approach … More easily done because problem is embarrassingly parallel.  Sub-tasks are largely decoupled from each other.  Availability:  100% (until a couple of weeks ago when Akamai was hacked).  </a:t>
            </a:r>
          </a:p>
          <a:p>
            <a:pPr marL="228600" indent="-228600"/>
            <a:r>
              <a:rPr lang="en-US"/>
              <a:t>(3) Address power.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74AE3F-4D03-418C-83CE-CD4EF1EF6897}" type="slidenum">
              <a:rPr lang="en-US"/>
              <a:pPr/>
              <a:t>3</a:t>
            </a:fld>
            <a:endParaRPr lang="en-US"/>
          </a:p>
        </p:txBody>
      </p:sp>
      <p:sp>
        <p:nvSpPr>
          <p:cNvPr id="443394" name="Rectangle 2"/>
          <p:cNvSpPr>
            <a:spLocks noRot="1" noChangeArrowheads="1" noTextEdit="1"/>
          </p:cNvSpPr>
          <p:nvPr>
            <p:ph type="sldImg"/>
          </p:nvPr>
        </p:nvSpPr>
        <p:spPr>
          <a:xfrm>
            <a:off x="1144588" y="685800"/>
            <a:ext cx="4572000" cy="3429000"/>
          </a:xfrm>
          <a:ln/>
        </p:spPr>
      </p:sp>
      <p:sp>
        <p:nvSpPr>
          <p:cNvPr id="443395" name="Rectangle 3"/>
          <p:cNvSpPr>
            <a:spLocks noGrp="1" noChangeArrowheads="1"/>
          </p:cNvSpPr>
          <p:nvPr>
            <p:ph type="body" idx="1"/>
          </p:nvPr>
        </p:nvSpPr>
        <p:spPr>
          <a:xfrm>
            <a:off x="917575" y="4343400"/>
            <a:ext cx="5022850" cy="4114800"/>
          </a:xfrm>
        </p:spPr>
        <p:txBody>
          <a:bodyPr lIns="91597" tIns="45799" rIns="91597" bIns="45799"/>
          <a:lstStyle/>
          <a:p>
            <a:r>
              <a:rPr lang="en-US"/>
              <a:t>We have spent DECADES focusing on performance (i.e., speed) as THE performance metric, e.g., TOP500.</a:t>
            </a:r>
          </a:p>
          <a:p>
            <a:pPr>
              <a:buFontTx/>
              <a:buChar char="•"/>
            </a:pPr>
            <a:r>
              <a:rPr lang="en-US"/>
              <a:t>Top 500 Supercomputer List</a:t>
            </a:r>
          </a:p>
          <a:p>
            <a:pPr>
              <a:buFontTx/>
              <a:buChar char="•"/>
            </a:pPr>
            <a:r>
              <a:rPr lang="en-US"/>
              <a:t>Gordon Bell Awards at SC</a:t>
            </a:r>
          </a:p>
          <a:p>
            <a:pPr>
              <a:buFontTx/>
              <a:buChar char="•"/>
            </a:pPr>
            <a:endParaRPr lang="en-US"/>
          </a:p>
          <a:p>
            <a:r>
              <a:rPr lang="en-US"/>
              <a:t>ELAPSED TIME  for slides 1-3:  1.5 minutes.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3A455A-65E8-47ED-9B1D-7C6CEBBFCA92}" type="slidenum">
              <a:rPr lang="en-US"/>
              <a:pPr/>
              <a:t>4</a:t>
            </a:fld>
            <a:endParaRPr lang="en-US"/>
          </a:p>
        </p:txBody>
      </p:sp>
      <p:sp>
        <p:nvSpPr>
          <p:cNvPr id="445442" name="Rectangle 2"/>
          <p:cNvSpPr>
            <a:spLocks noRot="1" noChangeArrowheads="1" noTextEdit="1"/>
          </p:cNvSpPr>
          <p:nvPr>
            <p:ph type="sldImg"/>
          </p:nvPr>
        </p:nvSpPr>
        <p:spPr>
          <a:ln/>
        </p:spPr>
      </p:sp>
      <p:sp>
        <p:nvSpPr>
          <p:cNvPr id="445443" name="Rectangle 3"/>
          <p:cNvSpPr>
            <a:spLocks noGrp="1" noChangeArrowheads="1"/>
          </p:cNvSpPr>
          <p:nvPr>
            <p:ph type="body" idx="1"/>
          </p:nvPr>
        </p:nvSpPr>
        <p:spPr>
          <a:xfrm>
            <a:off x="915988" y="4343400"/>
            <a:ext cx="5026025" cy="4114800"/>
          </a:xfrm>
        </p:spPr>
        <p:txBody>
          <a:bodyPr/>
          <a:lstStyle/>
          <a:p>
            <a:r>
              <a:rPr lang="en-US"/>
              <a:t>ELASPED TIME for slides 1-4:  2 minutes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9C7B38-54A4-4952-873E-8854B1835B1B}" type="slidenum">
              <a:rPr lang="en-US"/>
              <a:pPr/>
              <a:t>5</a:t>
            </a:fld>
            <a:endParaRPr lang="en-US"/>
          </a:p>
        </p:txBody>
      </p:sp>
      <p:sp>
        <p:nvSpPr>
          <p:cNvPr id="396290" name="Rectangle 2"/>
          <p:cNvSpPr>
            <a:spLocks noRot="1" noChangeArrowheads="1" noTextEdit="1"/>
          </p:cNvSpPr>
          <p:nvPr>
            <p:ph type="sldImg"/>
          </p:nvPr>
        </p:nvSpPr>
        <p:spPr>
          <a:ln/>
        </p:spPr>
      </p:sp>
      <p:sp>
        <p:nvSpPr>
          <p:cNvPr id="396291" name="Rectangle 3"/>
          <p:cNvSpPr>
            <a:spLocks noGrp="1" noChangeArrowheads="1"/>
          </p:cNvSpPr>
          <p:nvPr>
            <p:ph type="body" idx="1"/>
          </p:nvPr>
        </p:nvSpPr>
        <p:spPr>
          <a:xfrm>
            <a:off x="915988" y="4343400"/>
            <a:ext cx="5026025" cy="4114800"/>
          </a:xfrm>
        </p:spPr>
        <p:txBody>
          <a:bodyPr/>
          <a:lstStyle/>
          <a:p>
            <a:r>
              <a:rPr lang="en-US"/>
              <a:t>Focusing only on performance, as defined by speed, has resulted in unreliable and finicky systems.</a:t>
            </a:r>
          </a:p>
          <a:p>
            <a:r>
              <a:rPr lang="en-US"/>
              <a:t>These unreliable and finicky systems lead to an exorbitant total cost of ownership, e.g., new buildings, new machine rooms, </a:t>
            </a:r>
            <a:r>
              <a:rPr lang="en-US" b="1"/>
              <a:t>excessive use of electrical power</a:t>
            </a:r>
            <a:r>
              <a:rPr lang="en-US"/>
              <a:t>, loss productivity due to downtime, and so on.  See next slide.</a:t>
            </a:r>
          </a:p>
          <a:p>
            <a:endParaRPr lang="en-US"/>
          </a:p>
          <a:p>
            <a:r>
              <a:rPr lang="en-US"/>
              <a:t>Pavan:  Below is just FYI.  You do not need to explicitly define these, unless asked.</a:t>
            </a:r>
          </a:p>
          <a:p>
            <a:r>
              <a:rPr lang="en-US"/>
              <a:t>MTBI:  wall clock hours / # downtime periods</a:t>
            </a:r>
          </a:p>
          <a:p>
            <a:r>
              <a:rPr lang="en-US"/>
              <a:t>MTBF:  mean time between failures</a:t>
            </a:r>
          </a:p>
          <a:p>
            <a:r>
              <a:rPr lang="en-US"/>
              <a:t>MTTR:  downtime hours / # downtime periods</a:t>
            </a:r>
          </a:p>
          <a:p>
            <a:endParaRPr lang="en-US"/>
          </a:p>
          <a:p>
            <a:r>
              <a:rPr lang="en-US"/>
              <a:t>ONCE MTBI AND MTBF ARE IMPROVED ENOUGH, SW BECOMES THE MAIN SOURCE OF OUTAGE, i.e., there is a cross-over point.</a:t>
            </a:r>
          </a:p>
          <a:p>
            <a:endParaRPr lang="en-US"/>
          </a:p>
          <a:p>
            <a:r>
              <a:rPr lang="en-US"/>
              <a:t>ELAPSED TIME for slides 1-5:  3 minutes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AFFB1C-D7CE-4DA0-8535-03C7C210ABF9}" type="slidenum">
              <a:rPr lang="en-US"/>
              <a:pPr/>
              <a:t>6</a:t>
            </a:fld>
            <a:endParaRPr lang="en-US"/>
          </a:p>
        </p:txBody>
      </p:sp>
      <p:sp>
        <p:nvSpPr>
          <p:cNvPr id="456706" name="Rectangle 2"/>
          <p:cNvSpPr>
            <a:spLocks noRot="1" noChangeArrowheads="1" noTextEdit="1"/>
          </p:cNvSpPr>
          <p:nvPr>
            <p:ph type="sldImg"/>
          </p:nvPr>
        </p:nvSpPr>
        <p:spPr>
          <a:ln/>
        </p:spPr>
      </p:sp>
      <p:sp>
        <p:nvSpPr>
          <p:cNvPr id="456707" name="Rectangle 3"/>
          <p:cNvSpPr>
            <a:spLocks noGrp="1" noChangeArrowheads="1"/>
          </p:cNvSpPr>
          <p:nvPr>
            <p:ph type="body" idx="1"/>
          </p:nvPr>
        </p:nvSpPr>
        <p:spPr/>
        <p:txBody>
          <a:bodyPr/>
          <a:lstStyle/>
          <a:p>
            <a:r>
              <a:rPr lang="en-US"/>
              <a:t>FWIW:  Virginia Tech</a:t>
            </a:r>
          </a:p>
          <a:p>
            <a:pPr lvl="1"/>
            <a:r>
              <a:rPr lang="en-US"/>
              <a:t>Since System X moved into production in January 2006, </a:t>
            </a:r>
          </a:p>
          <a:p>
            <a:pPr lvl="2"/>
            <a:r>
              <a:rPr lang="en-US"/>
              <a:t>Zero downtime</a:t>
            </a:r>
          </a:p>
          <a:p>
            <a:pPr lvl="2"/>
            <a:r>
              <a:rPr lang="en-US"/>
              <a:t>99.9% system utilization</a:t>
            </a:r>
          </a:p>
          <a:p>
            <a:pPr lvl="2"/>
            <a:endParaRPr lang="en-US"/>
          </a:p>
          <a:p>
            <a:r>
              <a:rPr lang="en-US"/>
              <a:t>ELAPSED TIME for slides 1-6:  4.5 minutes</a:t>
            </a:r>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C7E5F1-BE8F-4793-99C3-44870F02A553}" type="slidenum">
              <a:rPr lang="en-US"/>
              <a:pPr/>
              <a:t>7</a:t>
            </a:fld>
            <a:endParaRPr lang="en-US"/>
          </a:p>
        </p:txBody>
      </p:sp>
      <p:sp>
        <p:nvSpPr>
          <p:cNvPr id="464898" name="Rectangle 2"/>
          <p:cNvSpPr>
            <a:spLocks noRot="1" noChangeArrowheads="1" noTextEdit="1"/>
          </p:cNvSpPr>
          <p:nvPr>
            <p:ph type="sldImg"/>
          </p:nvPr>
        </p:nvSpPr>
        <p:spPr>
          <a:ln/>
        </p:spPr>
      </p:sp>
      <p:sp>
        <p:nvSpPr>
          <p:cNvPr id="464899" name="Rectangle 3"/>
          <p:cNvSpPr>
            <a:spLocks noGrp="1" noChangeArrowheads="1"/>
          </p:cNvSpPr>
          <p:nvPr>
            <p:ph type="body" idx="1"/>
          </p:nvPr>
        </p:nvSpPr>
        <p:spPr/>
        <p:txBody>
          <a:bodyPr/>
          <a:lstStyle/>
          <a:p>
            <a:r>
              <a:rPr lang="en-US"/>
              <a:t>Recent low-power trends in HPC that seek to address the issues of reliability, availability, and total cost of ownership.</a:t>
            </a:r>
          </a:p>
          <a:p>
            <a:endParaRPr lang="en-US"/>
          </a:p>
          <a:p>
            <a:r>
              <a:rPr lang="en-US"/>
              <a:t>AMD:  Each chipset has up to 2 cores.</a:t>
            </a:r>
          </a:p>
          <a:p>
            <a:r>
              <a:rPr lang="en-US"/>
              <a:t>ARM:  MPCore has up to 4 cores.</a:t>
            </a:r>
          </a:p>
          <a:p>
            <a:r>
              <a:rPr lang="en-US"/>
              <a:t>Etc.</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4CD238-0416-4F35-910A-7AAAAA2D30BD}" type="slidenum">
              <a:rPr lang="en-US"/>
              <a:pPr/>
              <a:t>8</a:t>
            </a:fld>
            <a:endParaRPr lang="en-US"/>
          </a:p>
        </p:txBody>
      </p:sp>
      <p:sp>
        <p:nvSpPr>
          <p:cNvPr id="461826" name="Rectangle 2"/>
          <p:cNvSpPr>
            <a:spLocks noRot="1" noChangeArrowheads="1" noTextEdit="1"/>
          </p:cNvSpPr>
          <p:nvPr>
            <p:ph type="sldImg"/>
          </p:nvPr>
        </p:nvSpPr>
        <p:spPr>
          <a:ln/>
        </p:spPr>
      </p:sp>
      <p:sp>
        <p:nvSpPr>
          <p:cNvPr id="461827" name="Rectangle 3"/>
          <p:cNvSpPr>
            <a:spLocks noGrp="1" noChangeArrowheads="1"/>
          </p:cNvSpPr>
          <p:nvPr>
            <p:ph type="body" idx="1"/>
          </p:nvPr>
        </p:nvSpPr>
        <p:spPr/>
        <p:txBody>
          <a:bodyPr/>
          <a:lstStyle/>
          <a:p>
            <a:r>
              <a:rPr lang="en-US"/>
              <a:t>	Because of these recent low-power trends in HPC -- trends that oftentimes sacrifice speed for other desirable attributes such as reliability, availability, and total cost of ownership -- we need a different set of metrics to define what “performance” means … </a:t>
            </a:r>
          </a:p>
          <a:p>
            <a:r>
              <a:rPr lang="en-US"/>
              <a:t>	Performance should be a function “f” of a multitude of metrics such as peak speed, time-to-answer, power consumption, total cost of ownership, and so on … but many of these dependent variables are difficult to quantify.</a:t>
            </a:r>
          </a:p>
          <a:p>
            <a:r>
              <a:rPr lang="en-US"/>
              <a:t>	We argue that AT A MINIMUM, there is a need for a Green500 List, particularly given that power consumption is indirectly related to many metrics of interest, i.e., reliability, availability, and total cost of ownership.</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9C9C98-6706-4D6A-9E74-59426C57C9D3}" type="slidenum">
              <a:rPr lang="en-US"/>
              <a:pPr/>
              <a:t>9</a:t>
            </a:fld>
            <a:endParaRPr lang="en-US"/>
          </a:p>
        </p:txBody>
      </p:sp>
      <p:sp>
        <p:nvSpPr>
          <p:cNvPr id="466946" name="Rectangle 2"/>
          <p:cNvSpPr>
            <a:spLocks noRot="1" noChangeArrowheads="1" noTextEdit="1"/>
          </p:cNvSpPr>
          <p:nvPr>
            <p:ph type="sldImg"/>
          </p:nvPr>
        </p:nvSpPr>
        <p:spPr>
          <a:ln/>
        </p:spPr>
      </p:sp>
      <p:sp>
        <p:nvSpPr>
          <p:cNvPr id="466947"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6738" name="Line 2"/>
          <p:cNvSpPr>
            <a:spLocks noChangeShapeType="1"/>
          </p:cNvSpPr>
          <p:nvPr/>
        </p:nvSpPr>
        <p:spPr bwMode="auto">
          <a:xfrm>
            <a:off x="7315200" y="1066800"/>
            <a:ext cx="0" cy="449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39" name="Rectangle 3"/>
          <p:cNvSpPr>
            <a:spLocks noGrp="1" noChangeArrowheads="1"/>
          </p:cNvSpPr>
          <p:nvPr>
            <p:ph type="ctrTitle"/>
          </p:nvPr>
        </p:nvSpPr>
        <p:spPr>
          <a:xfrm>
            <a:off x="315913" y="466725"/>
            <a:ext cx="6781800" cy="2133600"/>
          </a:xfrm>
        </p:spPr>
        <p:txBody>
          <a:bodyPr/>
          <a:lstStyle>
            <a:lvl1pPr algn="r">
              <a:defRPr sz="4000"/>
            </a:lvl1pPr>
          </a:lstStyle>
          <a:p>
            <a:pPr lvl="0"/>
            <a:r>
              <a:rPr lang="en-US" altLang="en-US" noProof="0" smtClean="0"/>
              <a:t>Click to edit Master title style</a:t>
            </a:r>
          </a:p>
        </p:txBody>
      </p:sp>
      <p:sp>
        <p:nvSpPr>
          <p:cNvPr id="116740"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2600"/>
            </a:lvl1pPr>
          </a:lstStyle>
          <a:p>
            <a:pPr lvl="0"/>
            <a:r>
              <a:rPr lang="en-US" altLang="en-US" noProof="0" smtClean="0"/>
              <a:t>Click to edit Master subtitle style</a:t>
            </a:r>
          </a:p>
        </p:txBody>
      </p:sp>
      <p:sp>
        <p:nvSpPr>
          <p:cNvPr id="116741" name="Rectangle 5"/>
          <p:cNvSpPr>
            <a:spLocks noGrp="1" noChangeArrowheads="1"/>
          </p:cNvSpPr>
          <p:nvPr>
            <p:ph type="dt" sz="half" idx="2"/>
          </p:nvPr>
        </p:nvSpPr>
        <p:spPr/>
        <p:txBody>
          <a:bodyPr/>
          <a:lstStyle>
            <a:lvl1pPr>
              <a:defRPr>
                <a:latin typeface="Arial" charset="0"/>
              </a:defRPr>
            </a:lvl1pPr>
          </a:lstStyle>
          <a:p>
            <a:endParaRPr lang="en-US" altLang="en-US"/>
          </a:p>
        </p:txBody>
      </p:sp>
      <p:sp>
        <p:nvSpPr>
          <p:cNvPr id="116742" name="Rectangle 6"/>
          <p:cNvSpPr>
            <a:spLocks noGrp="1" noChangeArrowheads="1"/>
          </p:cNvSpPr>
          <p:nvPr>
            <p:ph type="ftr" sz="quarter" idx="3"/>
          </p:nvPr>
        </p:nvSpPr>
        <p:spPr/>
        <p:txBody>
          <a:bodyPr/>
          <a:lstStyle>
            <a:lvl1pPr>
              <a:defRPr>
                <a:latin typeface="Arial" charset="0"/>
              </a:defRPr>
            </a:lvl1pPr>
          </a:lstStyle>
          <a:p>
            <a:endParaRPr lang="en-US" altLang="en-US"/>
          </a:p>
        </p:txBody>
      </p:sp>
      <p:sp>
        <p:nvSpPr>
          <p:cNvPr id="116743" name="Rectangle 7"/>
          <p:cNvSpPr>
            <a:spLocks noGrp="1" noChangeArrowheads="1"/>
          </p:cNvSpPr>
          <p:nvPr>
            <p:ph type="sldNum" sz="quarter" idx="4"/>
          </p:nvPr>
        </p:nvSpPr>
        <p:spPr/>
        <p:txBody>
          <a:bodyPr/>
          <a:lstStyle>
            <a:lvl1pPr>
              <a:defRPr>
                <a:latin typeface="Arial" charset="0"/>
              </a:defRPr>
            </a:lvl1pPr>
          </a:lstStyle>
          <a:p>
            <a:fld id="{3A998EA5-119F-4108-8008-9220339CD647}" type="slidenum">
              <a:rPr lang="en-US" altLang="en-US"/>
              <a:pPr/>
              <a:t>‹#›</a:t>
            </a:fld>
            <a:endParaRPr lang="en-US" altLang="en-US"/>
          </a:p>
        </p:txBody>
      </p:sp>
      <p:grpSp>
        <p:nvGrpSpPr>
          <p:cNvPr id="116744" name="Group 8"/>
          <p:cNvGrpSpPr>
            <a:grpSpLocks/>
          </p:cNvGrpSpPr>
          <p:nvPr/>
        </p:nvGrpSpPr>
        <p:grpSpPr bwMode="auto">
          <a:xfrm>
            <a:off x="7493000" y="2992438"/>
            <a:ext cx="1338263" cy="2189162"/>
            <a:chOff x="4704" y="1885"/>
            <a:chExt cx="843" cy="1379"/>
          </a:xfrm>
        </p:grpSpPr>
        <p:sp>
          <p:nvSpPr>
            <p:cNvPr id="116745" name="Oval 9"/>
            <p:cNvSpPr>
              <a:spLocks noChangeArrowheads="1"/>
            </p:cNvSpPr>
            <p:nvPr/>
          </p:nvSpPr>
          <p:spPr bwMode="auto">
            <a:xfrm>
              <a:off x="4704"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46" name="Oval 10"/>
            <p:cNvSpPr>
              <a:spLocks noChangeArrowheads="1"/>
            </p:cNvSpPr>
            <p:nvPr/>
          </p:nvSpPr>
          <p:spPr bwMode="auto">
            <a:xfrm>
              <a:off x="4883"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47" name="Oval 11"/>
            <p:cNvSpPr>
              <a:spLocks noChangeArrowheads="1"/>
            </p:cNvSpPr>
            <p:nvPr/>
          </p:nvSpPr>
          <p:spPr bwMode="auto">
            <a:xfrm>
              <a:off x="5062" y="1885"/>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48" name="Oval 12"/>
            <p:cNvSpPr>
              <a:spLocks noChangeArrowheads="1"/>
            </p:cNvSpPr>
            <p:nvPr/>
          </p:nvSpPr>
          <p:spPr bwMode="auto">
            <a:xfrm>
              <a:off x="4704"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49" name="Oval 13"/>
            <p:cNvSpPr>
              <a:spLocks noChangeArrowheads="1"/>
            </p:cNvSpPr>
            <p:nvPr/>
          </p:nvSpPr>
          <p:spPr bwMode="auto">
            <a:xfrm>
              <a:off x="4883"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50" name="Oval 14"/>
            <p:cNvSpPr>
              <a:spLocks noChangeArrowheads="1"/>
            </p:cNvSpPr>
            <p:nvPr/>
          </p:nvSpPr>
          <p:spPr bwMode="auto">
            <a:xfrm>
              <a:off x="5062" y="2064"/>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51" name="Oval 15"/>
            <p:cNvSpPr>
              <a:spLocks noChangeArrowheads="1"/>
            </p:cNvSpPr>
            <p:nvPr/>
          </p:nvSpPr>
          <p:spPr bwMode="auto">
            <a:xfrm>
              <a:off x="5241" y="2064"/>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52" name="Oval 16"/>
            <p:cNvSpPr>
              <a:spLocks noChangeArrowheads="1"/>
            </p:cNvSpPr>
            <p:nvPr/>
          </p:nvSpPr>
          <p:spPr bwMode="auto">
            <a:xfrm>
              <a:off x="4704" y="2243"/>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53" name="Oval 17"/>
            <p:cNvSpPr>
              <a:spLocks noChangeArrowheads="1"/>
            </p:cNvSpPr>
            <p:nvPr/>
          </p:nvSpPr>
          <p:spPr bwMode="auto">
            <a:xfrm>
              <a:off x="4883" y="2243"/>
              <a:ext cx="127" cy="127"/>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54" name="Oval 18"/>
            <p:cNvSpPr>
              <a:spLocks noChangeArrowheads="1"/>
            </p:cNvSpPr>
            <p:nvPr/>
          </p:nvSpPr>
          <p:spPr bwMode="auto">
            <a:xfrm>
              <a:off x="5062" y="2243"/>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55" name="Oval 19"/>
            <p:cNvSpPr>
              <a:spLocks noChangeArrowheads="1"/>
            </p:cNvSpPr>
            <p:nvPr/>
          </p:nvSpPr>
          <p:spPr bwMode="auto">
            <a:xfrm>
              <a:off x="5241" y="2243"/>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56" name="Oval 20"/>
            <p:cNvSpPr>
              <a:spLocks noChangeArrowheads="1"/>
            </p:cNvSpPr>
            <p:nvPr/>
          </p:nvSpPr>
          <p:spPr bwMode="auto">
            <a:xfrm>
              <a:off x="5420" y="2243"/>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57" name="Oval 21"/>
            <p:cNvSpPr>
              <a:spLocks noChangeArrowheads="1"/>
            </p:cNvSpPr>
            <p:nvPr/>
          </p:nvSpPr>
          <p:spPr bwMode="auto">
            <a:xfrm>
              <a:off x="4704" y="2421"/>
              <a:ext cx="127" cy="128"/>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58" name="Oval 22"/>
            <p:cNvSpPr>
              <a:spLocks noChangeArrowheads="1"/>
            </p:cNvSpPr>
            <p:nvPr/>
          </p:nvSpPr>
          <p:spPr bwMode="auto">
            <a:xfrm>
              <a:off x="4883" y="2421"/>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59" name="Oval 23"/>
            <p:cNvSpPr>
              <a:spLocks noChangeArrowheads="1"/>
            </p:cNvSpPr>
            <p:nvPr/>
          </p:nvSpPr>
          <p:spPr bwMode="auto">
            <a:xfrm>
              <a:off x="5062" y="2421"/>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60" name="Oval 24"/>
            <p:cNvSpPr>
              <a:spLocks noChangeArrowheads="1"/>
            </p:cNvSpPr>
            <p:nvPr/>
          </p:nvSpPr>
          <p:spPr bwMode="auto">
            <a:xfrm>
              <a:off x="5241" y="2421"/>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61" name="Oval 25"/>
            <p:cNvSpPr>
              <a:spLocks noChangeArrowheads="1"/>
            </p:cNvSpPr>
            <p:nvPr/>
          </p:nvSpPr>
          <p:spPr bwMode="auto">
            <a:xfrm>
              <a:off x="4704" y="2600"/>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62" name="Oval 26"/>
            <p:cNvSpPr>
              <a:spLocks noChangeArrowheads="1"/>
            </p:cNvSpPr>
            <p:nvPr/>
          </p:nvSpPr>
          <p:spPr bwMode="auto">
            <a:xfrm>
              <a:off x="4883" y="2600"/>
              <a:ext cx="127" cy="128"/>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63" name="Oval 27"/>
            <p:cNvSpPr>
              <a:spLocks noChangeArrowheads="1"/>
            </p:cNvSpPr>
            <p:nvPr/>
          </p:nvSpPr>
          <p:spPr bwMode="auto">
            <a:xfrm>
              <a:off x="5062" y="2600"/>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64" name="Oval 28"/>
            <p:cNvSpPr>
              <a:spLocks noChangeArrowheads="1"/>
            </p:cNvSpPr>
            <p:nvPr/>
          </p:nvSpPr>
          <p:spPr bwMode="auto">
            <a:xfrm>
              <a:off x="5241" y="2600"/>
              <a:ext cx="127" cy="128"/>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65" name="Oval 29"/>
            <p:cNvSpPr>
              <a:spLocks noChangeArrowheads="1"/>
            </p:cNvSpPr>
            <p:nvPr/>
          </p:nvSpPr>
          <p:spPr bwMode="auto">
            <a:xfrm>
              <a:off x="5420" y="2600"/>
              <a:ext cx="127" cy="128"/>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66" name="Oval 30"/>
            <p:cNvSpPr>
              <a:spLocks noChangeArrowheads="1"/>
            </p:cNvSpPr>
            <p:nvPr/>
          </p:nvSpPr>
          <p:spPr bwMode="auto">
            <a:xfrm>
              <a:off x="4704" y="2779"/>
              <a:ext cx="127" cy="12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67" name="Oval 31"/>
            <p:cNvSpPr>
              <a:spLocks noChangeArrowheads="1"/>
            </p:cNvSpPr>
            <p:nvPr/>
          </p:nvSpPr>
          <p:spPr bwMode="auto">
            <a:xfrm>
              <a:off x="4883" y="2779"/>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68" name="Oval 32"/>
            <p:cNvSpPr>
              <a:spLocks noChangeArrowheads="1"/>
            </p:cNvSpPr>
            <p:nvPr/>
          </p:nvSpPr>
          <p:spPr bwMode="auto">
            <a:xfrm>
              <a:off x="5062" y="2779"/>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69" name="Oval 33"/>
            <p:cNvSpPr>
              <a:spLocks noChangeArrowheads="1"/>
            </p:cNvSpPr>
            <p:nvPr/>
          </p:nvSpPr>
          <p:spPr bwMode="auto">
            <a:xfrm>
              <a:off x="5241" y="2779"/>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70" name="Oval 34"/>
            <p:cNvSpPr>
              <a:spLocks noChangeArrowheads="1"/>
            </p:cNvSpPr>
            <p:nvPr/>
          </p:nvSpPr>
          <p:spPr bwMode="auto">
            <a:xfrm>
              <a:off x="4704" y="2958"/>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71" name="Oval 35"/>
            <p:cNvSpPr>
              <a:spLocks noChangeArrowheads="1"/>
            </p:cNvSpPr>
            <p:nvPr/>
          </p:nvSpPr>
          <p:spPr bwMode="auto">
            <a:xfrm>
              <a:off x="4883" y="2958"/>
              <a:ext cx="127" cy="127"/>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72" name="Oval 36"/>
            <p:cNvSpPr>
              <a:spLocks noChangeArrowheads="1"/>
            </p:cNvSpPr>
            <p:nvPr/>
          </p:nvSpPr>
          <p:spPr bwMode="auto">
            <a:xfrm>
              <a:off x="5062" y="2958"/>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73" name="Oval 37"/>
            <p:cNvSpPr>
              <a:spLocks noChangeArrowheads="1"/>
            </p:cNvSpPr>
            <p:nvPr/>
          </p:nvSpPr>
          <p:spPr bwMode="auto">
            <a:xfrm>
              <a:off x="5241" y="2958"/>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74" name="Oval 38"/>
            <p:cNvSpPr>
              <a:spLocks noChangeArrowheads="1"/>
            </p:cNvSpPr>
            <p:nvPr/>
          </p:nvSpPr>
          <p:spPr bwMode="auto">
            <a:xfrm>
              <a:off x="4883" y="3137"/>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75" name="Oval 39"/>
            <p:cNvSpPr>
              <a:spLocks noChangeArrowheads="1"/>
            </p:cNvSpPr>
            <p:nvPr/>
          </p:nvSpPr>
          <p:spPr bwMode="auto">
            <a:xfrm>
              <a:off x="5241" y="3137"/>
              <a:ext cx="127" cy="127"/>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16776" name="Line 40"/>
          <p:cNvSpPr>
            <a:spLocks noChangeShapeType="1"/>
          </p:cNvSpPr>
          <p:nvPr/>
        </p:nvSpPr>
        <p:spPr bwMode="auto">
          <a:xfrm>
            <a:off x="304800" y="2819400"/>
            <a:ext cx="8229600"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DC2210AB-AD69-4B6A-9EC7-65F237E6DDCE}" type="slidenum">
              <a:rPr lang="en-US" altLang="en-US"/>
              <a:pPr/>
              <a:t>‹#›</a:t>
            </a:fld>
            <a:endParaRPr lang="en-US" altLang="en-US"/>
          </a:p>
        </p:txBody>
      </p:sp>
    </p:spTree>
    <p:extLst>
      <p:ext uri="{BB962C8B-B14F-4D97-AF65-F5344CB8AC3E}">
        <p14:creationId xmlns:p14="http://schemas.microsoft.com/office/powerpoint/2010/main" val="1561446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6202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2238"/>
            <a:ext cx="6019800" cy="6202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8189B1E2-B3FC-49E2-BFC4-0F0A71DE75A4}" type="slidenum">
              <a:rPr lang="en-US" altLang="en-US"/>
              <a:pPr/>
              <a:t>‹#›</a:t>
            </a:fld>
            <a:endParaRPr lang="en-US" altLang="en-US"/>
          </a:p>
        </p:txBody>
      </p:sp>
    </p:spTree>
    <p:extLst>
      <p:ext uri="{BB962C8B-B14F-4D97-AF65-F5344CB8AC3E}">
        <p14:creationId xmlns:p14="http://schemas.microsoft.com/office/powerpoint/2010/main" val="36139809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792162"/>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125538"/>
            <a:ext cx="8229600" cy="5199062"/>
          </a:xfrm>
        </p:spPr>
        <p:txBody>
          <a:bodyPr/>
          <a:lstStyle/>
          <a:p>
            <a:endParaRPr lang="en-US"/>
          </a:p>
        </p:txBody>
      </p:sp>
      <p:sp>
        <p:nvSpPr>
          <p:cNvPr id="4" name="Date Placeholder 3"/>
          <p:cNvSpPr>
            <a:spLocks noGrp="1"/>
          </p:cNvSpPr>
          <p:nvPr>
            <p:ph type="dt" sz="half" idx="10"/>
          </p:nvPr>
        </p:nvSpPr>
        <p:spPr>
          <a:xfrm>
            <a:off x="457200" y="6248400"/>
            <a:ext cx="2133600" cy="457200"/>
          </a:xfrm>
        </p:spPr>
        <p:txBody>
          <a:bodyPr/>
          <a:lstStyle>
            <a:lvl1pPr>
              <a:defRPr/>
            </a:lvl1pPr>
          </a:lstStyle>
          <a:p>
            <a:endParaRPr lang="en-US" altLang="en-US"/>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6" name="Slide Number Placeholder 5"/>
          <p:cNvSpPr>
            <a:spLocks noGrp="1"/>
          </p:cNvSpPr>
          <p:nvPr>
            <p:ph type="sldNum" sz="quarter" idx="12"/>
          </p:nvPr>
        </p:nvSpPr>
        <p:spPr>
          <a:xfrm>
            <a:off x="6553200" y="6248400"/>
            <a:ext cx="2133600" cy="457200"/>
          </a:xfrm>
        </p:spPr>
        <p:txBody>
          <a:bodyPr/>
          <a:lstStyle>
            <a:lvl1pPr>
              <a:defRPr/>
            </a:lvl1pPr>
          </a:lstStyle>
          <a:p>
            <a:fld id="{E3763549-7267-4627-A9E2-956B4C1755E5}" type="slidenum">
              <a:rPr lang="en-US" altLang="en-US"/>
              <a:pPr/>
              <a:t>‹#›</a:t>
            </a:fld>
            <a:endParaRPr lang="en-US" altLang="en-US"/>
          </a:p>
        </p:txBody>
      </p:sp>
    </p:spTree>
    <p:extLst>
      <p:ext uri="{BB962C8B-B14F-4D97-AF65-F5344CB8AC3E}">
        <p14:creationId xmlns:p14="http://schemas.microsoft.com/office/powerpoint/2010/main" val="2987917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79216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125538"/>
            <a:ext cx="4038600" cy="51990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25538"/>
            <a:ext cx="4038600" cy="51990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8400"/>
            <a:ext cx="21336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35818B84-73A7-407D-AB82-53BCDC647DCB}" type="slidenum">
              <a:rPr lang="en-US" altLang="en-US"/>
              <a:pPr/>
              <a:t>‹#›</a:t>
            </a:fld>
            <a:endParaRPr lang="en-US" altLang="en-US"/>
          </a:p>
        </p:txBody>
      </p:sp>
    </p:spTree>
    <p:extLst>
      <p:ext uri="{BB962C8B-B14F-4D97-AF65-F5344CB8AC3E}">
        <p14:creationId xmlns:p14="http://schemas.microsoft.com/office/powerpoint/2010/main" val="3457707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014751DE-A1EA-4D72-8FDF-FBF0CD79858F}" type="slidenum">
              <a:rPr lang="en-US" altLang="en-US"/>
              <a:pPr/>
              <a:t>‹#›</a:t>
            </a:fld>
            <a:endParaRPr lang="en-US" altLang="en-US"/>
          </a:p>
        </p:txBody>
      </p:sp>
    </p:spTree>
    <p:extLst>
      <p:ext uri="{BB962C8B-B14F-4D97-AF65-F5344CB8AC3E}">
        <p14:creationId xmlns:p14="http://schemas.microsoft.com/office/powerpoint/2010/main" val="4173775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4812B44D-7770-4CA9-86BA-8AE0CBFD26FC}" type="slidenum">
              <a:rPr lang="en-US" altLang="en-US"/>
              <a:pPr/>
              <a:t>‹#›</a:t>
            </a:fld>
            <a:endParaRPr lang="en-US" altLang="en-US"/>
          </a:p>
        </p:txBody>
      </p:sp>
    </p:spTree>
    <p:extLst>
      <p:ext uri="{BB962C8B-B14F-4D97-AF65-F5344CB8AC3E}">
        <p14:creationId xmlns:p14="http://schemas.microsoft.com/office/powerpoint/2010/main" val="2923884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125538"/>
            <a:ext cx="4038600" cy="51990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25538"/>
            <a:ext cx="4038600" cy="51990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5C52197A-7622-4238-92A6-F4321A781EEF}" type="slidenum">
              <a:rPr lang="en-US" altLang="en-US"/>
              <a:pPr/>
              <a:t>‹#›</a:t>
            </a:fld>
            <a:endParaRPr lang="en-US" altLang="en-US"/>
          </a:p>
        </p:txBody>
      </p:sp>
    </p:spTree>
    <p:extLst>
      <p:ext uri="{BB962C8B-B14F-4D97-AF65-F5344CB8AC3E}">
        <p14:creationId xmlns:p14="http://schemas.microsoft.com/office/powerpoint/2010/main" val="464314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32654938-D82B-4C0F-BEC5-476DAB5C6CA8}" type="slidenum">
              <a:rPr lang="en-US" altLang="en-US"/>
              <a:pPr/>
              <a:t>‹#›</a:t>
            </a:fld>
            <a:endParaRPr lang="en-US" altLang="en-US"/>
          </a:p>
        </p:txBody>
      </p:sp>
    </p:spTree>
    <p:extLst>
      <p:ext uri="{BB962C8B-B14F-4D97-AF65-F5344CB8AC3E}">
        <p14:creationId xmlns:p14="http://schemas.microsoft.com/office/powerpoint/2010/main" val="4256576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05FC4B6F-112B-4C5E-95CC-25F2CFB35D84}" type="slidenum">
              <a:rPr lang="en-US" altLang="en-US"/>
              <a:pPr/>
              <a:t>‹#›</a:t>
            </a:fld>
            <a:endParaRPr lang="en-US" altLang="en-US"/>
          </a:p>
        </p:txBody>
      </p:sp>
    </p:spTree>
    <p:extLst>
      <p:ext uri="{BB962C8B-B14F-4D97-AF65-F5344CB8AC3E}">
        <p14:creationId xmlns:p14="http://schemas.microsoft.com/office/powerpoint/2010/main" val="3034364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1C2A10FD-328A-47AC-89EA-B3730715B086}" type="slidenum">
              <a:rPr lang="en-US" altLang="en-US"/>
              <a:pPr/>
              <a:t>‹#›</a:t>
            </a:fld>
            <a:endParaRPr lang="en-US" altLang="en-US"/>
          </a:p>
        </p:txBody>
      </p:sp>
    </p:spTree>
    <p:extLst>
      <p:ext uri="{BB962C8B-B14F-4D97-AF65-F5344CB8AC3E}">
        <p14:creationId xmlns:p14="http://schemas.microsoft.com/office/powerpoint/2010/main" val="1573304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04BB3308-4874-4F99-B625-D3AF4636E5BA}" type="slidenum">
              <a:rPr lang="en-US" altLang="en-US"/>
              <a:pPr/>
              <a:t>‹#›</a:t>
            </a:fld>
            <a:endParaRPr lang="en-US" altLang="en-US"/>
          </a:p>
        </p:txBody>
      </p:sp>
    </p:spTree>
    <p:extLst>
      <p:ext uri="{BB962C8B-B14F-4D97-AF65-F5344CB8AC3E}">
        <p14:creationId xmlns:p14="http://schemas.microsoft.com/office/powerpoint/2010/main" val="1157358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9CC88CA2-A26F-41E5-BA1A-D45F09F45330}" type="slidenum">
              <a:rPr lang="en-US" altLang="en-US"/>
              <a:pPr/>
              <a:t>‹#›</a:t>
            </a:fld>
            <a:endParaRPr lang="en-US" altLang="en-US"/>
          </a:p>
        </p:txBody>
      </p:sp>
    </p:spTree>
    <p:extLst>
      <p:ext uri="{BB962C8B-B14F-4D97-AF65-F5344CB8AC3E}">
        <p14:creationId xmlns:p14="http://schemas.microsoft.com/office/powerpoint/2010/main" val="612957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mailto:feng@cs.vt.edu"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990033"/>
        </a:solidFill>
        <a:effectLst/>
      </p:bgPr>
    </p:bg>
    <p:spTree>
      <p:nvGrpSpPr>
        <p:cNvPr id="1" name=""/>
        <p:cNvGrpSpPr/>
        <p:nvPr/>
      </p:nvGrpSpPr>
      <p:grpSpPr>
        <a:xfrm>
          <a:off x="0" y="0"/>
          <a:ext cx="0" cy="0"/>
          <a:chOff x="0" y="0"/>
          <a:chExt cx="0" cy="0"/>
        </a:xfrm>
      </p:grpSpPr>
      <p:sp>
        <p:nvSpPr>
          <p:cNvPr id="115714" name="Line 2"/>
          <p:cNvSpPr>
            <a:spLocks noChangeShapeType="1"/>
          </p:cNvSpPr>
          <p:nvPr/>
        </p:nvSpPr>
        <p:spPr bwMode="auto">
          <a:xfrm>
            <a:off x="7962900" y="152400"/>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715" name="Rectangle 3"/>
          <p:cNvSpPr>
            <a:spLocks noGrp="1" noChangeArrowheads="1"/>
          </p:cNvSpPr>
          <p:nvPr>
            <p:ph type="title"/>
          </p:nvPr>
        </p:nvSpPr>
        <p:spPr bwMode="auto">
          <a:xfrm>
            <a:off x="457200" y="122238"/>
            <a:ext cx="7543800"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115716" name="Rectangle 4"/>
          <p:cNvSpPr>
            <a:spLocks noGrp="1" noChangeArrowheads="1"/>
          </p:cNvSpPr>
          <p:nvPr>
            <p:ph type="body" idx="1"/>
          </p:nvPr>
        </p:nvSpPr>
        <p:spPr bwMode="auto">
          <a:xfrm>
            <a:off x="457200" y="1125538"/>
            <a:ext cx="8229600" cy="5199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15717" name="Rectangle 5"/>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lvl1pPr>
          </a:lstStyle>
          <a:p>
            <a:endParaRPr lang="en-US" altLang="en-US"/>
          </a:p>
        </p:txBody>
      </p:sp>
      <p:sp>
        <p:nvSpPr>
          <p:cNvPr id="115718" name="Rectangle 6"/>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lvl1pPr>
          </a:lstStyle>
          <a:p>
            <a:endParaRPr lang="en-US" altLang="en-US"/>
          </a:p>
        </p:txBody>
      </p:sp>
      <p:sp>
        <p:nvSpPr>
          <p:cNvPr id="115719" name="Rectangle 7"/>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lvl1pPr>
          </a:lstStyle>
          <a:p>
            <a:fld id="{3611CD6E-CFB5-437E-867B-4A0049116F6E}" type="slidenum">
              <a:rPr lang="en-US" altLang="en-US"/>
              <a:pPr/>
              <a:t>‹#›</a:t>
            </a:fld>
            <a:endParaRPr lang="en-US" altLang="en-US"/>
          </a:p>
        </p:txBody>
      </p:sp>
      <p:grpSp>
        <p:nvGrpSpPr>
          <p:cNvPr id="115720" name="Group 8"/>
          <p:cNvGrpSpPr>
            <a:grpSpLocks/>
          </p:cNvGrpSpPr>
          <p:nvPr/>
        </p:nvGrpSpPr>
        <p:grpSpPr bwMode="auto">
          <a:xfrm>
            <a:off x="8153400" y="152400"/>
            <a:ext cx="792163" cy="1295400"/>
            <a:chOff x="5136" y="960"/>
            <a:chExt cx="528" cy="864"/>
          </a:xfrm>
        </p:grpSpPr>
        <p:sp>
          <p:nvSpPr>
            <p:cNvPr id="115721" name="Oval 9"/>
            <p:cNvSpPr>
              <a:spLocks noChangeArrowheads="1"/>
            </p:cNvSpPr>
            <p:nvPr/>
          </p:nvSpPr>
          <p:spPr bwMode="auto">
            <a:xfrm>
              <a:off x="5136"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22" name="Oval 10"/>
            <p:cNvSpPr>
              <a:spLocks noChangeArrowheads="1"/>
            </p:cNvSpPr>
            <p:nvPr/>
          </p:nvSpPr>
          <p:spPr bwMode="auto">
            <a:xfrm>
              <a:off x="5248"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23" name="Oval 11"/>
            <p:cNvSpPr>
              <a:spLocks noChangeArrowheads="1"/>
            </p:cNvSpPr>
            <p:nvPr/>
          </p:nvSpPr>
          <p:spPr bwMode="auto">
            <a:xfrm>
              <a:off x="5360"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24" name="Oval 12"/>
            <p:cNvSpPr>
              <a:spLocks noChangeArrowheads="1"/>
            </p:cNvSpPr>
            <p:nvPr/>
          </p:nvSpPr>
          <p:spPr bwMode="auto">
            <a:xfrm>
              <a:off x="5136"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25" name="Oval 13"/>
            <p:cNvSpPr>
              <a:spLocks noChangeArrowheads="1"/>
            </p:cNvSpPr>
            <p:nvPr/>
          </p:nvSpPr>
          <p:spPr bwMode="auto">
            <a:xfrm>
              <a:off x="5248"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26" name="Oval 14"/>
            <p:cNvSpPr>
              <a:spLocks noChangeArrowheads="1"/>
            </p:cNvSpPr>
            <p:nvPr/>
          </p:nvSpPr>
          <p:spPr bwMode="auto">
            <a:xfrm>
              <a:off x="5360"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27" name="Oval 15"/>
            <p:cNvSpPr>
              <a:spLocks noChangeArrowheads="1"/>
            </p:cNvSpPr>
            <p:nvPr/>
          </p:nvSpPr>
          <p:spPr bwMode="auto">
            <a:xfrm>
              <a:off x="5472" y="1072"/>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28" name="Oval 16"/>
            <p:cNvSpPr>
              <a:spLocks noChangeArrowheads="1"/>
            </p:cNvSpPr>
            <p:nvPr/>
          </p:nvSpPr>
          <p:spPr bwMode="auto">
            <a:xfrm>
              <a:off x="5136"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29" name="Oval 17"/>
            <p:cNvSpPr>
              <a:spLocks noChangeArrowheads="1"/>
            </p:cNvSpPr>
            <p:nvPr/>
          </p:nvSpPr>
          <p:spPr bwMode="auto">
            <a:xfrm>
              <a:off x="5248"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30" name="Oval 18"/>
            <p:cNvSpPr>
              <a:spLocks noChangeArrowheads="1"/>
            </p:cNvSpPr>
            <p:nvPr/>
          </p:nvSpPr>
          <p:spPr bwMode="auto">
            <a:xfrm>
              <a:off x="5360"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31" name="Oval 19"/>
            <p:cNvSpPr>
              <a:spLocks noChangeArrowheads="1"/>
            </p:cNvSpPr>
            <p:nvPr/>
          </p:nvSpPr>
          <p:spPr bwMode="auto">
            <a:xfrm>
              <a:off x="5472"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32" name="Oval 20"/>
            <p:cNvSpPr>
              <a:spLocks noChangeArrowheads="1"/>
            </p:cNvSpPr>
            <p:nvPr/>
          </p:nvSpPr>
          <p:spPr bwMode="auto">
            <a:xfrm>
              <a:off x="5584" y="1184"/>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33" name="Oval 21"/>
            <p:cNvSpPr>
              <a:spLocks noChangeArrowheads="1"/>
            </p:cNvSpPr>
            <p:nvPr/>
          </p:nvSpPr>
          <p:spPr bwMode="auto">
            <a:xfrm>
              <a:off x="5136" y="1296"/>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34" name="Oval 22"/>
            <p:cNvSpPr>
              <a:spLocks noChangeArrowheads="1"/>
            </p:cNvSpPr>
            <p:nvPr/>
          </p:nvSpPr>
          <p:spPr bwMode="auto">
            <a:xfrm>
              <a:off x="5248"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35" name="Oval 23"/>
            <p:cNvSpPr>
              <a:spLocks noChangeArrowheads="1"/>
            </p:cNvSpPr>
            <p:nvPr/>
          </p:nvSpPr>
          <p:spPr bwMode="auto">
            <a:xfrm>
              <a:off x="5360"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36" name="Oval 24"/>
            <p:cNvSpPr>
              <a:spLocks noChangeArrowheads="1"/>
            </p:cNvSpPr>
            <p:nvPr/>
          </p:nvSpPr>
          <p:spPr bwMode="auto">
            <a:xfrm>
              <a:off x="5472" y="1296"/>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37" name="Oval 25"/>
            <p:cNvSpPr>
              <a:spLocks noChangeArrowheads="1"/>
            </p:cNvSpPr>
            <p:nvPr/>
          </p:nvSpPr>
          <p:spPr bwMode="auto">
            <a:xfrm>
              <a:off x="5136"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38" name="Oval 26"/>
            <p:cNvSpPr>
              <a:spLocks noChangeArrowheads="1"/>
            </p:cNvSpPr>
            <p:nvPr/>
          </p:nvSpPr>
          <p:spPr bwMode="auto">
            <a:xfrm>
              <a:off x="5248"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39" name="Oval 27"/>
            <p:cNvSpPr>
              <a:spLocks noChangeArrowheads="1"/>
            </p:cNvSpPr>
            <p:nvPr/>
          </p:nvSpPr>
          <p:spPr bwMode="auto">
            <a:xfrm>
              <a:off x="5360"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40" name="Oval 28"/>
            <p:cNvSpPr>
              <a:spLocks noChangeArrowheads="1"/>
            </p:cNvSpPr>
            <p:nvPr/>
          </p:nvSpPr>
          <p:spPr bwMode="auto">
            <a:xfrm>
              <a:off x="5472"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41" name="Oval 29"/>
            <p:cNvSpPr>
              <a:spLocks noChangeArrowheads="1"/>
            </p:cNvSpPr>
            <p:nvPr/>
          </p:nvSpPr>
          <p:spPr bwMode="auto">
            <a:xfrm>
              <a:off x="5584" y="1408"/>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42" name="Oval 30"/>
            <p:cNvSpPr>
              <a:spLocks noChangeArrowheads="1"/>
            </p:cNvSpPr>
            <p:nvPr/>
          </p:nvSpPr>
          <p:spPr bwMode="auto">
            <a:xfrm>
              <a:off x="5136" y="1520"/>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43" name="Oval 31"/>
            <p:cNvSpPr>
              <a:spLocks noChangeArrowheads="1"/>
            </p:cNvSpPr>
            <p:nvPr/>
          </p:nvSpPr>
          <p:spPr bwMode="auto">
            <a:xfrm>
              <a:off x="5248"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44" name="Oval 32"/>
            <p:cNvSpPr>
              <a:spLocks noChangeArrowheads="1"/>
            </p:cNvSpPr>
            <p:nvPr/>
          </p:nvSpPr>
          <p:spPr bwMode="auto">
            <a:xfrm>
              <a:off x="5360"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45" name="Oval 33"/>
            <p:cNvSpPr>
              <a:spLocks noChangeArrowheads="1"/>
            </p:cNvSpPr>
            <p:nvPr/>
          </p:nvSpPr>
          <p:spPr bwMode="auto">
            <a:xfrm>
              <a:off x="5472" y="1520"/>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46" name="Oval 34"/>
            <p:cNvSpPr>
              <a:spLocks noChangeArrowheads="1"/>
            </p:cNvSpPr>
            <p:nvPr/>
          </p:nvSpPr>
          <p:spPr bwMode="auto">
            <a:xfrm>
              <a:off x="5136"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47" name="Oval 35"/>
            <p:cNvSpPr>
              <a:spLocks noChangeArrowheads="1"/>
            </p:cNvSpPr>
            <p:nvPr/>
          </p:nvSpPr>
          <p:spPr bwMode="auto">
            <a:xfrm>
              <a:off x="5248"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48" name="Oval 36"/>
            <p:cNvSpPr>
              <a:spLocks noChangeArrowheads="1"/>
            </p:cNvSpPr>
            <p:nvPr/>
          </p:nvSpPr>
          <p:spPr bwMode="auto">
            <a:xfrm>
              <a:off x="5360"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49" name="Oval 37"/>
            <p:cNvSpPr>
              <a:spLocks noChangeArrowheads="1"/>
            </p:cNvSpPr>
            <p:nvPr/>
          </p:nvSpPr>
          <p:spPr bwMode="auto">
            <a:xfrm>
              <a:off x="5472"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50" name="Oval 38"/>
            <p:cNvSpPr>
              <a:spLocks noChangeArrowheads="1"/>
            </p:cNvSpPr>
            <p:nvPr/>
          </p:nvSpPr>
          <p:spPr bwMode="auto">
            <a:xfrm>
              <a:off x="5248"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51" name="Oval 39"/>
            <p:cNvSpPr>
              <a:spLocks noChangeArrowheads="1"/>
            </p:cNvSpPr>
            <p:nvPr/>
          </p:nvSpPr>
          <p:spPr bwMode="auto">
            <a:xfrm>
              <a:off x="5472"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15753" name="Text Box 41"/>
          <p:cNvSpPr txBox="1">
            <a:spLocks noChangeArrowheads="1"/>
          </p:cNvSpPr>
          <p:nvPr userDrawn="1"/>
        </p:nvSpPr>
        <p:spPr bwMode="auto">
          <a:xfrm>
            <a:off x="0" y="6540500"/>
            <a:ext cx="35829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a:t>W. Feng, </a:t>
            </a:r>
            <a:r>
              <a:rPr lang="en-US" sz="1400">
                <a:hlinkClick r:id="rId15"/>
              </a:rPr>
              <a:t>feng@cs.vt.edu</a:t>
            </a:r>
            <a:r>
              <a:rPr lang="en-US" sz="1400"/>
              <a:t>, (540) 231-1192</a:t>
            </a:r>
          </a:p>
        </p:txBody>
      </p:sp>
      <p:pic>
        <p:nvPicPr>
          <p:cNvPr id="115754" name="Picture 42" descr="VT_marn208_shield2in"/>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243763" y="6523038"/>
            <a:ext cx="1828800" cy="306387"/>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Lst>
  <p:timing>
    <p:tnLst>
      <p:par>
        <p:cTn id="1" dur="indefinite" restart="never" nodeType="tmRoot"/>
      </p:par>
    </p:tnLst>
  </p:timing>
  <p:txStyles>
    <p:titleStyle>
      <a:lvl1pPr algn="l" rtl="0" fontAlgn="base">
        <a:spcBef>
          <a:spcPct val="0"/>
        </a:spcBef>
        <a:spcAft>
          <a:spcPct val="0"/>
        </a:spcAft>
        <a:defRPr sz="3400" b="1">
          <a:solidFill>
            <a:schemeClr val="bg1"/>
          </a:solidFill>
          <a:latin typeface="+mj-lt"/>
          <a:ea typeface="+mj-ea"/>
          <a:cs typeface="+mj-cs"/>
        </a:defRPr>
      </a:lvl1pPr>
      <a:lvl2pPr algn="l" rtl="0" fontAlgn="base">
        <a:spcBef>
          <a:spcPct val="0"/>
        </a:spcBef>
        <a:spcAft>
          <a:spcPct val="0"/>
        </a:spcAft>
        <a:defRPr sz="3400" b="1">
          <a:solidFill>
            <a:schemeClr val="bg1"/>
          </a:solidFill>
          <a:latin typeface="Comic Sans MS" pitchFamily="66" charset="0"/>
        </a:defRPr>
      </a:lvl2pPr>
      <a:lvl3pPr algn="l" rtl="0" fontAlgn="base">
        <a:spcBef>
          <a:spcPct val="0"/>
        </a:spcBef>
        <a:spcAft>
          <a:spcPct val="0"/>
        </a:spcAft>
        <a:defRPr sz="3400" b="1">
          <a:solidFill>
            <a:schemeClr val="bg1"/>
          </a:solidFill>
          <a:latin typeface="Comic Sans MS" pitchFamily="66" charset="0"/>
        </a:defRPr>
      </a:lvl3pPr>
      <a:lvl4pPr algn="l" rtl="0" fontAlgn="base">
        <a:spcBef>
          <a:spcPct val="0"/>
        </a:spcBef>
        <a:spcAft>
          <a:spcPct val="0"/>
        </a:spcAft>
        <a:defRPr sz="3400" b="1">
          <a:solidFill>
            <a:schemeClr val="bg1"/>
          </a:solidFill>
          <a:latin typeface="Comic Sans MS" pitchFamily="66" charset="0"/>
        </a:defRPr>
      </a:lvl4pPr>
      <a:lvl5pPr algn="l" rtl="0" fontAlgn="base">
        <a:spcBef>
          <a:spcPct val="0"/>
        </a:spcBef>
        <a:spcAft>
          <a:spcPct val="0"/>
        </a:spcAft>
        <a:defRPr sz="3400" b="1">
          <a:solidFill>
            <a:schemeClr val="bg1"/>
          </a:solidFill>
          <a:latin typeface="Comic Sans MS" pitchFamily="66" charset="0"/>
        </a:defRPr>
      </a:lvl5pPr>
      <a:lvl6pPr marL="457200" algn="l" rtl="0" fontAlgn="base">
        <a:spcBef>
          <a:spcPct val="0"/>
        </a:spcBef>
        <a:spcAft>
          <a:spcPct val="0"/>
        </a:spcAft>
        <a:defRPr sz="3400" b="1">
          <a:solidFill>
            <a:schemeClr val="bg1"/>
          </a:solidFill>
          <a:latin typeface="Comic Sans MS" pitchFamily="66" charset="0"/>
        </a:defRPr>
      </a:lvl6pPr>
      <a:lvl7pPr marL="914400" algn="l" rtl="0" fontAlgn="base">
        <a:spcBef>
          <a:spcPct val="0"/>
        </a:spcBef>
        <a:spcAft>
          <a:spcPct val="0"/>
        </a:spcAft>
        <a:defRPr sz="3400" b="1">
          <a:solidFill>
            <a:schemeClr val="bg1"/>
          </a:solidFill>
          <a:latin typeface="Comic Sans MS" pitchFamily="66" charset="0"/>
        </a:defRPr>
      </a:lvl7pPr>
      <a:lvl8pPr marL="1371600" algn="l" rtl="0" fontAlgn="base">
        <a:spcBef>
          <a:spcPct val="0"/>
        </a:spcBef>
        <a:spcAft>
          <a:spcPct val="0"/>
        </a:spcAft>
        <a:defRPr sz="3400" b="1">
          <a:solidFill>
            <a:schemeClr val="bg1"/>
          </a:solidFill>
          <a:latin typeface="Comic Sans MS" pitchFamily="66" charset="0"/>
        </a:defRPr>
      </a:lvl8pPr>
      <a:lvl9pPr marL="1828800" algn="l" rtl="0" fontAlgn="base">
        <a:spcBef>
          <a:spcPct val="0"/>
        </a:spcBef>
        <a:spcAft>
          <a:spcPct val="0"/>
        </a:spcAft>
        <a:defRPr sz="3400" b="1">
          <a:solidFill>
            <a:schemeClr val="bg1"/>
          </a:solidFill>
          <a:latin typeface="Comic Sans MS" pitchFamily="66" charset="0"/>
        </a:defRPr>
      </a:lvl9pPr>
    </p:titleStyle>
    <p:bodyStyle>
      <a:lvl1pPr marL="342900" indent="-342900" algn="l" rtl="0" fontAlgn="base">
        <a:spcBef>
          <a:spcPct val="20000"/>
        </a:spcBef>
        <a:spcAft>
          <a:spcPct val="0"/>
        </a:spcAft>
        <a:buClr>
          <a:schemeClr val="tx2"/>
        </a:buClr>
        <a:buSzPct val="70000"/>
        <a:buFont typeface="Wingdings" pitchFamily="2" charset="2"/>
        <a:buChar char="l"/>
        <a:defRPr sz="2400">
          <a:solidFill>
            <a:schemeClr val="bg1"/>
          </a:solidFill>
          <a:latin typeface="+mn-lt"/>
          <a:ea typeface="+mn-ea"/>
          <a:cs typeface="+mn-cs"/>
        </a:defRPr>
      </a:lvl1pPr>
      <a:lvl2pPr marL="692150" indent="-347663" algn="l" rtl="0" fontAlgn="base">
        <a:spcBef>
          <a:spcPct val="20000"/>
        </a:spcBef>
        <a:spcAft>
          <a:spcPct val="0"/>
        </a:spcAft>
        <a:buClr>
          <a:srgbClr val="547F7E"/>
        </a:buClr>
        <a:buSzPct val="80000"/>
        <a:buFont typeface="Wingdings" pitchFamily="2" charset="2"/>
        <a:buChar char="v"/>
        <a:defRPr sz="2000">
          <a:solidFill>
            <a:schemeClr val="bg1"/>
          </a:solidFill>
          <a:latin typeface="+mn-lt"/>
        </a:defRPr>
      </a:lvl2pPr>
      <a:lvl3pPr marL="987425" indent="-293688" algn="l" rtl="0" fontAlgn="base">
        <a:spcBef>
          <a:spcPct val="20000"/>
        </a:spcBef>
        <a:spcAft>
          <a:spcPct val="0"/>
        </a:spcAft>
        <a:buClr>
          <a:srgbClr val="CC9900"/>
        </a:buClr>
        <a:buSzPct val="80000"/>
        <a:buFont typeface="Wingdings" pitchFamily="2" charset="2"/>
        <a:buChar char="§"/>
        <a:defRPr>
          <a:solidFill>
            <a:schemeClr val="bg1"/>
          </a:solidFill>
          <a:latin typeface="+mn-lt"/>
        </a:defRPr>
      </a:lvl3pPr>
      <a:lvl4pPr marL="1281113" indent="-292100" algn="l" rtl="0" fontAlgn="base">
        <a:spcBef>
          <a:spcPct val="20000"/>
        </a:spcBef>
        <a:spcAft>
          <a:spcPct val="0"/>
        </a:spcAft>
        <a:buClr>
          <a:schemeClr val="tx2"/>
        </a:buClr>
        <a:buSzPct val="80000"/>
        <a:buFont typeface="Wingdings" pitchFamily="2" charset="2"/>
        <a:buChar char="ü"/>
        <a:defRPr>
          <a:solidFill>
            <a:schemeClr val="bg1"/>
          </a:solidFill>
          <a:latin typeface="+mn-lt"/>
        </a:defRPr>
      </a:lvl4pPr>
      <a:lvl5pPr marL="1598613" indent="-315913" algn="l" rtl="0" fontAlgn="base">
        <a:spcBef>
          <a:spcPct val="20000"/>
        </a:spcBef>
        <a:spcAft>
          <a:spcPct val="0"/>
        </a:spcAft>
        <a:buClr>
          <a:schemeClr val="bg2"/>
        </a:buClr>
        <a:buSzPct val="80000"/>
        <a:buChar char="o"/>
        <a:defRPr>
          <a:solidFill>
            <a:schemeClr val="bg1"/>
          </a:solidFill>
          <a:latin typeface="+mn-lt"/>
        </a:defRPr>
      </a:lvl5pPr>
      <a:lvl6pPr marL="2055813" indent="-315913" algn="l" rtl="0" fontAlgn="base">
        <a:spcBef>
          <a:spcPct val="20000"/>
        </a:spcBef>
        <a:spcAft>
          <a:spcPct val="0"/>
        </a:spcAft>
        <a:buClr>
          <a:schemeClr val="bg2"/>
        </a:buClr>
        <a:buSzPct val="80000"/>
        <a:buChar char="o"/>
        <a:defRPr>
          <a:solidFill>
            <a:schemeClr val="bg1"/>
          </a:solidFill>
          <a:latin typeface="+mn-lt"/>
        </a:defRPr>
      </a:lvl6pPr>
      <a:lvl7pPr marL="2513013" indent="-315913" algn="l" rtl="0" fontAlgn="base">
        <a:spcBef>
          <a:spcPct val="20000"/>
        </a:spcBef>
        <a:spcAft>
          <a:spcPct val="0"/>
        </a:spcAft>
        <a:buClr>
          <a:schemeClr val="bg2"/>
        </a:buClr>
        <a:buSzPct val="80000"/>
        <a:buChar char="o"/>
        <a:defRPr>
          <a:solidFill>
            <a:schemeClr val="bg1"/>
          </a:solidFill>
          <a:latin typeface="+mn-lt"/>
        </a:defRPr>
      </a:lvl7pPr>
      <a:lvl8pPr marL="2970213" indent="-315913" algn="l" rtl="0" fontAlgn="base">
        <a:spcBef>
          <a:spcPct val="20000"/>
        </a:spcBef>
        <a:spcAft>
          <a:spcPct val="0"/>
        </a:spcAft>
        <a:buClr>
          <a:schemeClr val="bg2"/>
        </a:buClr>
        <a:buSzPct val="80000"/>
        <a:buChar char="o"/>
        <a:defRPr>
          <a:solidFill>
            <a:schemeClr val="bg1"/>
          </a:solidFill>
          <a:latin typeface="+mn-lt"/>
        </a:defRPr>
      </a:lvl8pPr>
      <a:lvl9pPr marL="3427413" indent="-315913" algn="l" rtl="0" fontAlgn="base">
        <a:spcBef>
          <a:spcPct val="20000"/>
        </a:spcBef>
        <a:spcAft>
          <a:spcPct val="0"/>
        </a:spcAft>
        <a:buClr>
          <a:schemeClr val="bg2"/>
        </a:buClr>
        <a:buSzPct val="80000"/>
        <a:buChar char="o"/>
        <a:defRPr>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ss.lanl.gov/"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hyperlink" Target="mailto:feng@cs.vt.edu"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notesSlide" Target="../notesSlides/notesSlide3.xml"/><Relationship Id="rId7" Type="http://schemas.openxmlformats.org/officeDocument/2006/relationships/oleObject" Target="../embeddings/oleObject2.bin"/><Relationship Id="rId12"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e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5.wmf"/><Relationship Id="rId4" Type="http://schemas.openxmlformats.org/officeDocument/2006/relationships/image" Target="../media/image7.jpeg"/><Relationship Id="rId9"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90033"/>
        </a:solidFill>
        <a:effectLst/>
      </p:bgPr>
    </p:bg>
    <p:spTree>
      <p:nvGrpSpPr>
        <p:cNvPr id="1" name=""/>
        <p:cNvGrpSpPr/>
        <p:nvPr/>
      </p:nvGrpSpPr>
      <p:grpSpPr>
        <a:xfrm>
          <a:off x="0" y="0"/>
          <a:ext cx="0" cy="0"/>
          <a:chOff x="0" y="0"/>
          <a:chExt cx="0" cy="0"/>
        </a:xfrm>
      </p:grpSpPr>
      <p:sp>
        <p:nvSpPr>
          <p:cNvPr id="358412" name="Rectangle 12"/>
          <p:cNvSpPr>
            <a:spLocks noChangeArrowheads="1"/>
          </p:cNvSpPr>
          <p:nvPr/>
        </p:nvSpPr>
        <p:spPr bwMode="auto">
          <a:xfrm>
            <a:off x="0" y="6062663"/>
            <a:ext cx="9144000" cy="7953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404" name="Rectangle 4"/>
          <p:cNvSpPr>
            <a:spLocks noGrp="1" noChangeArrowheads="1"/>
          </p:cNvSpPr>
          <p:nvPr>
            <p:ph type="ctrTitle"/>
          </p:nvPr>
        </p:nvSpPr>
        <p:spPr/>
        <p:txBody>
          <a:bodyPr/>
          <a:lstStyle/>
          <a:p>
            <a:r>
              <a:rPr lang="en-US"/>
              <a:t>Making a Case for a</a:t>
            </a:r>
            <a:r>
              <a:rPr lang="en-US" sz="3600"/>
              <a:t> </a:t>
            </a:r>
            <a:r>
              <a:rPr lang="en-US" sz="4400">
                <a:solidFill>
                  <a:srgbClr val="33CC33"/>
                </a:solidFill>
              </a:rPr>
              <a:t>Green500</a:t>
            </a:r>
            <a:r>
              <a:rPr lang="en-US" sz="3600">
                <a:solidFill>
                  <a:srgbClr val="33CC33"/>
                </a:solidFill>
              </a:rPr>
              <a:t> </a:t>
            </a:r>
            <a:r>
              <a:rPr lang="en-US"/>
              <a:t>List</a:t>
            </a:r>
            <a:r>
              <a:rPr lang="en-US" sz="3600"/>
              <a:t> </a:t>
            </a:r>
          </a:p>
        </p:txBody>
      </p:sp>
      <p:sp>
        <p:nvSpPr>
          <p:cNvPr id="358405" name="Rectangle 5"/>
          <p:cNvSpPr>
            <a:spLocks noGrp="1" noChangeArrowheads="1"/>
          </p:cNvSpPr>
          <p:nvPr>
            <p:ph type="subTitle" idx="1"/>
          </p:nvPr>
        </p:nvSpPr>
        <p:spPr/>
        <p:txBody>
          <a:bodyPr/>
          <a:lstStyle/>
          <a:p>
            <a:r>
              <a:rPr lang="en-US"/>
              <a:t>S. Sharma</a:t>
            </a:r>
            <a:r>
              <a:rPr lang="en-US" sz="2400" baseline="40000"/>
              <a:t>†</a:t>
            </a:r>
            <a:r>
              <a:rPr lang="en-US"/>
              <a:t>, C. Hsu</a:t>
            </a:r>
            <a:r>
              <a:rPr lang="en-US" sz="2400" baseline="40000"/>
              <a:t>†</a:t>
            </a:r>
            <a:r>
              <a:rPr lang="en-US"/>
              <a:t>, and </a:t>
            </a:r>
            <a:r>
              <a:rPr lang="en-US" b="1"/>
              <a:t>W. Feng</a:t>
            </a:r>
            <a:r>
              <a:rPr lang="en-US" sz="2400" baseline="40000"/>
              <a:t>‡</a:t>
            </a:r>
            <a:endParaRPr lang="en-US" sz="2400"/>
          </a:p>
          <a:p>
            <a:endParaRPr lang="en-US" sz="2400"/>
          </a:p>
          <a:p>
            <a:r>
              <a:rPr lang="en-US" sz="2800"/>
              <a:t>Presenter:  Pavan Balaji</a:t>
            </a:r>
          </a:p>
          <a:p>
            <a:r>
              <a:rPr lang="en-US" sz="2400"/>
              <a:t>The Ohio State University  </a:t>
            </a:r>
            <a:endParaRPr lang="en-US" sz="2000" baseline="40000"/>
          </a:p>
        </p:txBody>
      </p:sp>
      <p:pic>
        <p:nvPicPr>
          <p:cNvPr id="358409" name="Picture 9" descr="lanl-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88" y="6097588"/>
            <a:ext cx="1919287"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13" name="Rectangle 13"/>
          <p:cNvSpPr>
            <a:spLocks noChangeArrowheads="1"/>
          </p:cNvSpPr>
          <p:nvPr/>
        </p:nvSpPr>
        <p:spPr bwMode="auto">
          <a:xfrm>
            <a:off x="0" y="0"/>
            <a:ext cx="9144000" cy="431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58414" name="Picture 14" descr="VT_marn208_shield2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4638" y="6289675"/>
            <a:ext cx="240347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r>
              <a:rPr lang="en-US"/>
              <a:t>Challenges for a </a:t>
            </a:r>
            <a:r>
              <a:rPr lang="en-US">
                <a:solidFill>
                  <a:srgbClr val="33CC33"/>
                </a:solidFill>
              </a:rPr>
              <a:t>Green500</a:t>
            </a:r>
            <a:r>
              <a:rPr lang="en-US"/>
              <a:t> List</a:t>
            </a:r>
          </a:p>
        </p:txBody>
      </p:sp>
      <p:sp>
        <p:nvSpPr>
          <p:cNvPr id="470019" name="Rectangle 3"/>
          <p:cNvSpPr>
            <a:spLocks noGrp="1" noChangeArrowheads="1"/>
          </p:cNvSpPr>
          <p:nvPr>
            <p:ph type="body" idx="1"/>
          </p:nvPr>
        </p:nvSpPr>
        <p:spPr/>
        <p:txBody>
          <a:bodyPr/>
          <a:lstStyle/>
          <a:p>
            <a:pPr>
              <a:tabLst>
                <a:tab pos="1597025" algn="l"/>
              </a:tabLst>
            </a:pPr>
            <a:r>
              <a:rPr lang="en-US"/>
              <a:t>What Metric To Choose?</a:t>
            </a:r>
          </a:p>
          <a:p>
            <a:pPr lvl="1">
              <a:tabLst>
                <a:tab pos="1597025" algn="l"/>
              </a:tabLst>
            </a:pPr>
            <a:r>
              <a:rPr lang="en-US" i="1"/>
              <a:t>ED </a:t>
            </a:r>
            <a:r>
              <a:rPr lang="en-US" sz="2400" i="1" baseline="40000"/>
              <a:t>n</a:t>
            </a:r>
            <a:r>
              <a:rPr lang="en-US" i="1"/>
              <a:t> </a:t>
            </a:r>
            <a:r>
              <a:rPr lang="en-US"/>
              <a:t>:	Energy-Delay Products, where </a:t>
            </a:r>
            <a:r>
              <a:rPr lang="en-US" i="1"/>
              <a:t>n  </a:t>
            </a:r>
            <a:r>
              <a:rPr lang="en-US"/>
              <a:t>is a non-negative int.</a:t>
            </a:r>
          </a:p>
          <a:p>
            <a:pPr lvl="4">
              <a:spcBef>
                <a:spcPct val="0"/>
              </a:spcBef>
              <a:buFontTx/>
              <a:buNone/>
              <a:tabLst>
                <a:tab pos="1597025" algn="l"/>
              </a:tabLst>
            </a:pPr>
            <a:r>
              <a:rPr lang="en-US"/>
              <a:t>		(borrowed from the circuit-design domain)</a:t>
            </a:r>
          </a:p>
          <a:p>
            <a:pPr lvl="1">
              <a:tabLst>
                <a:tab pos="1597025" algn="l"/>
              </a:tabLst>
            </a:pPr>
            <a:r>
              <a:rPr lang="en-US" i="1"/>
              <a:t>Variants of</a:t>
            </a:r>
            <a:r>
              <a:rPr lang="en-US"/>
              <a:t> </a:t>
            </a:r>
            <a:r>
              <a:rPr lang="en-US" i="1"/>
              <a:t>ED </a:t>
            </a:r>
            <a:r>
              <a:rPr lang="en-US" sz="2400" i="1" baseline="40000"/>
              <a:t>n</a:t>
            </a:r>
            <a:r>
              <a:rPr lang="en-US" i="1"/>
              <a:t> </a:t>
            </a:r>
          </a:p>
          <a:p>
            <a:pPr lvl="1">
              <a:tabLst>
                <a:tab pos="1597025" algn="l"/>
              </a:tabLst>
            </a:pPr>
            <a:r>
              <a:rPr lang="en-US" i="1"/>
              <a:t>Speed / Power Consumed</a:t>
            </a:r>
            <a:r>
              <a:rPr lang="en-US"/>
              <a:t> </a:t>
            </a:r>
          </a:p>
          <a:p>
            <a:pPr lvl="2">
              <a:tabLst>
                <a:tab pos="1597025" algn="l"/>
              </a:tabLst>
            </a:pPr>
            <a:r>
              <a:rPr lang="en-US"/>
              <a:t>FLOPS / Watt, MIPS / Watt, and so on</a:t>
            </a:r>
          </a:p>
          <a:p>
            <a:pPr>
              <a:tabLst>
                <a:tab pos="1597025" algn="l"/>
              </a:tabLst>
            </a:pPr>
            <a:r>
              <a:rPr lang="en-US"/>
              <a:t>What To Measure?  </a:t>
            </a:r>
            <a:r>
              <a:rPr lang="en-US" sz="2000"/>
              <a:t>Obviously, energy or power … but</a:t>
            </a:r>
          </a:p>
          <a:p>
            <a:pPr lvl="1">
              <a:tabLst>
                <a:tab pos="1597025" algn="l"/>
              </a:tabLst>
            </a:pPr>
            <a:r>
              <a:rPr lang="en-US"/>
              <a:t>Energy (Power) consumed by the computing system?</a:t>
            </a:r>
          </a:p>
          <a:p>
            <a:pPr lvl="1">
              <a:tabLst>
                <a:tab pos="1597025" algn="l"/>
              </a:tabLst>
            </a:pPr>
            <a:r>
              <a:rPr lang="en-US"/>
              <a:t>Energy (Power) consumed by the processor?</a:t>
            </a:r>
          </a:p>
          <a:p>
            <a:pPr lvl="1">
              <a:tabLst>
                <a:tab pos="1597025" algn="l"/>
              </a:tabLst>
            </a:pPr>
            <a:r>
              <a:rPr lang="en-US"/>
              <a:t>Temperature at specific points on the processor die?</a:t>
            </a:r>
          </a:p>
          <a:p>
            <a:pPr>
              <a:tabLst>
                <a:tab pos="1597025" algn="l"/>
              </a:tabLst>
            </a:pPr>
            <a:r>
              <a:rPr lang="en-US"/>
              <a:t>How To Measure Chosen Metric?</a:t>
            </a:r>
          </a:p>
          <a:p>
            <a:pPr lvl="1">
              <a:tabLst>
                <a:tab pos="1597025" algn="l"/>
              </a:tabLst>
            </a:pPr>
            <a:r>
              <a:rPr lang="en-US"/>
              <a:t>Power meter?  But attached to what?  At what time granularity should the measurement be made?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2"/>
          <p:cNvSpPr>
            <a:spLocks noGrp="1" noChangeArrowheads="1"/>
          </p:cNvSpPr>
          <p:nvPr>
            <p:ph type="title"/>
          </p:nvPr>
        </p:nvSpPr>
        <p:spPr/>
        <p:txBody>
          <a:bodyPr/>
          <a:lstStyle/>
          <a:p>
            <a:r>
              <a:rPr lang="en-US" i="1"/>
              <a:t>ED</a:t>
            </a:r>
            <a:r>
              <a:rPr lang="en-US" sz="1800" i="1"/>
              <a:t> </a:t>
            </a:r>
            <a:r>
              <a:rPr lang="en-US" sz="3800" i="1" baseline="40000"/>
              <a:t>n</a:t>
            </a:r>
            <a:r>
              <a:rPr lang="en-US" i="1"/>
              <a:t> </a:t>
            </a:r>
            <a:r>
              <a:rPr lang="en-US"/>
              <a:t>: Energy-Delay Products</a:t>
            </a:r>
          </a:p>
        </p:txBody>
      </p:sp>
      <p:sp>
        <p:nvSpPr>
          <p:cNvPr id="472067" name="Rectangle 3"/>
          <p:cNvSpPr>
            <a:spLocks noGrp="1" noChangeArrowheads="1"/>
          </p:cNvSpPr>
          <p:nvPr>
            <p:ph type="body" idx="1"/>
          </p:nvPr>
        </p:nvSpPr>
        <p:spPr>
          <a:xfrm>
            <a:off x="457200" y="1489075"/>
            <a:ext cx="8229600" cy="4835525"/>
          </a:xfrm>
        </p:spPr>
        <p:txBody>
          <a:bodyPr/>
          <a:lstStyle/>
          <a:p>
            <a:r>
              <a:rPr lang="en-US"/>
              <a:t>Original Application</a:t>
            </a:r>
          </a:p>
          <a:p>
            <a:pPr lvl="1"/>
            <a:r>
              <a:rPr lang="en-US"/>
              <a:t>Circuit Design</a:t>
            </a:r>
          </a:p>
          <a:p>
            <a:pPr>
              <a:spcBef>
                <a:spcPct val="80000"/>
              </a:spcBef>
            </a:pPr>
            <a:r>
              <a:rPr lang="en-US"/>
              <a:t>Problem</a:t>
            </a:r>
          </a:p>
          <a:p>
            <a:pPr lvl="1"/>
            <a:r>
              <a:rPr lang="en-US"/>
              <a:t>For </a:t>
            </a:r>
            <a:r>
              <a:rPr lang="en-US" i="1"/>
              <a:t>n  </a:t>
            </a:r>
            <a:r>
              <a:rPr lang="en-US"/>
              <a:t>≥ 1, the metric is biased towards systems with a larger number of processors as the “delay component” (i.e., aggregate speed) dominates.</a:t>
            </a:r>
          </a:p>
          <a:p>
            <a:pPr lvl="1"/>
            <a:r>
              <a:rPr lang="en-US"/>
              <a:t>As </a:t>
            </a:r>
            <a:r>
              <a:rPr lang="en-US" i="1"/>
              <a:t>n</a:t>
            </a:r>
            <a:r>
              <a:rPr lang="en-US"/>
              <a:t>  increases, the bias towards aggregate speed, and hence, HPC systems with larger numbers of processors, increases dramatically.</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2"/>
          <p:cNvSpPr>
            <a:spLocks noGrp="1" noChangeArrowheads="1"/>
          </p:cNvSpPr>
          <p:nvPr>
            <p:ph type="title"/>
          </p:nvPr>
        </p:nvSpPr>
        <p:spPr/>
        <p:txBody>
          <a:bodyPr/>
          <a:lstStyle/>
          <a:p>
            <a:r>
              <a:rPr lang="en-US"/>
              <a:t>Variants</a:t>
            </a:r>
            <a:r>
              <a:rPr lang="en-US" i="1"/>
              <a:t> </a:t>
            </a:r>
            <a:r>
              <a:rPr lang="en-US"/>
              <a:t>of</a:t>
            </a:r>
            <a:r>
              <a:rPr lang="en-US" i="1"/>
              <a:t> ED</a:t>
            </a:r>
            <a:r>
              <a:rPr lang="en-US" sz="1800" i="1"/>
              <a:t> </a:t>
            </a:r>
            <a:r>
              <a:rPr lang="en-US" sz="3800" i="1" baseline="40000"/>
              <a:t>n</a:t>
            </a:r>
            <a:r>
              <a:rPr lang="en-US" i="1"/>
              <a:t> </a:t>
            </a:r>
            <a:r>
              <a:rPr lang="en-US"/>
              <a:t>:</a:t>
            </a:r>
            <a:r>
              <a:rPr lang="en-US" i="1"/>
              <a:t> </a:t>
            </a:r>
            <a:r>
              <a:rPr lang="en-US"/>
              <a:t>V</a:t>
            </a:r>
            <a:r>
              <a:rPr lang="en-US" sz="2400" i="1" baseline="-25000"/>
              <a:t>∂ </a:t>
            </a:r>
            <a:r>
              <a:rPr lang="en-US"/>
              <a:t>=E</a:t>
            </a:r>
            <a:r>
              <a:rPr lang="en-US" sz="3200" baseline="40000"/>
              <a:t>(1</a:t>
            </a:r>
            <a:r>
              <a:rPr lang="en-US" sz="3200" i="1" baseline="40000"/>
              <a:t>−∂</a:t>
            </a:r>
            <a:r>
              <a:rPr lang="en-US" sz="3200" baseline="40000"/>
              <a:t>) </a:t>
            </a:r>
            <a:r>
              <a:rPr lang="en-US"/>
              <a:t>D</a:t>
            </a:r>
            <a:r>
              <a:rPr lang="en-US" sz="3200" baseline="40000"/>
              <a:t>2(1+</a:t>
            </a:r>
            <a:r>
              <a:rPr lang="en-US" sz="3200" i="1" baseline="40000"/>
              <a:t>∂</a:t>
            </a:r>
            <a:r>
              <a:rPr lang="en-US" sz="3200" baseline="40000"/>
              <a:t>)</a:t>
            </a:r>
          </a:p>
        </p:txBody>
      </p:sp>
      <p:sp>
        <p:nvSpPr>
          <p:cNvPr id="474115" name="Rectangle 3"/>
          <p:cNvSpPr>
            <a:spLocks noGrp="1" noChangeArrowheads="1"/>
          </p:cNvSpPr>
          <p:nvPr>
            <p:ph type="body" idx="1"/>
          </p:nvPr>
        </p:nvSpPr>
        <p:spPr>
          <a:xfrm>
            <a:off x="457200" y="1328738"/>
            <a:ext cx="8229600" cy="4995862"/>
          </a:xfrm>
        </p:spPr>
        <p:txBody>
          <a:bodyPr/>
          <a:lstStyle/>
          <a:p>
            <a:r>
              <a:rPr lang="en-US"/>
              <a:t>Negative values of </a:t>
            </a:r>
            <a:r>
              <a:rPr lang="en-US" i="1"/>
              <a:t>∂</a:t>
            </a:r>
            <a:r>
              <a:rPr lang="en-US"/>
              <a:t>  (particularly more negative values) marginally offset the bias of the </a:t>
            </a:r>
            <a:r>
              <a:rPr lang="en-US" i="1"/>
              <a:t>ED</a:t>
            </a:r>
            <a:r>
              <a:rPr lang="en-US" sz="1300" i="1"/>
              <a:t> </a:t>
            </a:r>
            <a:r>
              <a:rPr lang="en-US" sz="2800" i="1" baseline="40000"/>
              <a:t>n</a:t>
            </a:r>
            <a:r>
              <a:rPr lang="en-US" b="1" i="1"/>
              <a:t> </a:t>
            </a:r>
            <a:r>
              <a:rPr lang="en-US"/>
              <a:t>towards speed.</a:t>
            </a:r>
          </a:p>
          <a:p>
            <a:pPr lvl="1"/>
            <a:r>
              <a:rPr lang="en-US"/>
              <a:t>In our benchmarking, they produced identical rankings to the </a:t>
            </a:r>
            <a:r>
              <a:rPr lang="en-US" i="1"/>
              <a:t>ED</a:t>
            </a:r>
            <a:r>
              <a:rPr lang="en-US" sz="1100" i="1"/>
              <a:t> </a:t>
            </a:r>
            <a:r>
              <a:rPr lang="en-US" sz="2400" i="1" baseline="40000"/>
              <a:t>n</a:t>
            </a:r>
            <a:r>
              <a:rPr lang="en-US" b="1" i="1"/>
              <a:t> </a:t>
            </a:r>
            <a:r>
              <a:rPr lang="en-US"/>
              <a:t>metric.</a:t>
            </a:r>
          </a:p>
          <a:p>
            <a:pPr>
              <a:spcBef>
                <a:spcPct val="60000"/>
              </a:spcBef>
            </a:pPr>
            <a:r>
              <a:rPr lang="en-US"/>
              <a:t>Positive values of </a:t>
            </a:r>
            <a:r>
              <a:rPr lang="en-US" i="1"/>
              <a:t>∂</a:t>
            </a:r>
            <a:r>
              <a:rPr lang="en-US"/>
              <a:t>  place greater emphasis on performance.  </a:t>
            </a:r>
          </a:p>
          <a:p>
            <a:pPr lvl="1"/>
            <a:r>
              <a:rPr lang="en-US"/>
              <a:t>As </a:t>
            </a:r>
            <a:r>
              <a:rPr lang="en-US" i="1"/>
              <a:t>∂  </a:t>
            </a:r>
            <a:r>
              <a:rPr lang="en-US"/>
              <a:t>increases towards one, the metric approaches the limit </a:t>
            </a:r>
            <a:r>
              <a:rPr lang="en-US" i="1"/>
              <a:t>E</a:t>
            </a:r>
            <a:r>
              <a:rPr lang="en-US" sz="1200" i="1"/>
              <a:t> </a:t>
            </a:r>
            <a:r>
              <a:rPr lang="en-US" i="1" baseline="40000"/>
              <a:t>0</a:t>
            </a:r>
            <a:r>
              <a:rPr lang="en-US" i="1"/>
              <a:t>D</a:t>
            </a:r>
            <a:r>
              <a:rPr lang="en-US" sz="1200" i="1"/>
              <a:t> </a:t>
            </a:r>
            <a:r>
              <a:rPr lang="en-US" i="1" baseline="40000"/>
              <a:t>4</a:t>
            </a:r>
            <a:r>
              <a:rPr lang="en-US"/>
              <a:t> and behaves more like the standard FLOPS metric, which is used for TOP500 List.</a:t>
            </a:r>
          </a:p>
          <a:p>
            <a:pPr>
              <a:buFont typeface="Wingdings" pitchFamily="2" charset="2"/>
              <a:buNone/>
            </a:pPr>
            <a:endParaRPr lang="en-US"/>
          </a:p>
          <a:p>
            <a:pPr>
              <a:buFont typeface="Wingdings" pitchFamily="2" charset="2"/>
              <a:buNone/>
            </a:pPr>
            <a:r>
              <a:rPr lang="en-US" sz="3200"/>
              <a:t>Metric of Choice:  FLOPS / Watt (again)</a:t>
            </a: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p:txBody>
          <a:bodyPr/>
          <a:lstStyle/>
          <a:p>
            <a:r>
              <a:rPr lang="en-US"/>
              <a:t>Outline</a:t>
            </a:r>
          </a:p>
        </p:txBody>
      </p:sp>
      <p:sp>
        <p:nvSpPr>
          <p:cNvPr id="476163" name="Rectangle 3"/>
          <p:cNvSpPr>
            <a:spLocks noGrp="1" noChangeArrowheads="1"/>
          </p:cNvSpPr>
          <p:nvPr>
            <p:ph type="body" idx="1"/>
          </p:nvPr>
        </p:nvSpPr>
        <p:spPr/>
        <p:txBody>
          <a:bodyPr/>
          <a:lstStyle/>
          <a:p>
            <a:pPr>
              <a:spcBef>
                <a:spcPct val="40000"/>
              </a:spcBef>
            </a:pPr>
            <a:r>
              <a:rPr lang="en-US" sz="2800">
                <a:solidFill>
                  <a:srgbClr val="808080"/>
                </a:solidFill>
              </a:rPr>
              <a:t>Introduction</a:t>
            </a:r>
          </a:p>
          <a:p>
            <a:pPr lvl="1">
              <a:spcBef>
                <a:spcPct val="40000"/>
              </a:spcBef>
            </a:pPr>
            <a:r>
              <a:rPr lang="en-US" sz="2400">
                <a:solidFill>
                  <a:srgbClr val="808080"/>
                </a:solidFill>
              </a:rPr>
              <a:t>What Is Performance?</a:t>
            </a:r>
          </a:p>
          <a:p>
            <a:pPr lvl="1">
              <a:spcBef>
                <a:spcPct val="40000"/>
              </a:spcBef>
            </a:pPr>
            <a:r>
              <a:rPr lang="en-US" sz="2400">
                <a:solidFill>
                  <a:srgbClr val="808080"/>
                </a:solidFill>
              </a:rPr>
              <a:t>Motivation:  The Need for a Green500 List</a:t>
            </a:r>
          </a:p>
          <a:p>
            <a:pPr>
              <a:spcBef>
                <a:spcPct val="40000"/>
              </a:spcBef>
            </a:pPr>
            <a:r>
              <a:rPr lang="en-US" sz="2800">
                <a:solidFill>
                  <a:srgbClr val="808080"/>
                </a:solidFill>
              </a:rPr>
              <a:t>Challenges</a:t>
            </a:r>
          </a:p>
          <a:p>
            <a:pPr lvl="1">
              <a:spcBef>
                <a:spcPct val="40000"/>
              </a:spcBef>
            </a:pPr>
            <a:r>
              <a:rPr lang="en-US" sz="2400">
                <a:solidFill>
                  <a:srgbClr val="808080"/>
                </a:solidFill>
              </a:rPr>
              <a:t>What Metric To Choose?</a:t>
            </a:r>
          </a:p>
          <a:p>
            <a:pPr lvl="1">
              <a:spcBef>
                <a:spcPct val="40000"/>
              </a:spcBef>
            </a:pPr>
            <a:r>
              <a:rPr lang="en-US" sz="2400"/>
              <a:t>Comparison of Available Metrics</a:t>
            </a:r>
          </a:p>
          <a:p>
            <a:pPr>
              <a:spcBef>
                <a:spcPct val="40000"/>
              </a:spcBef>
            </a:pPr>
            <a:r>
              <a:rPr lang="en-US" sz="2800"/>
              <a:t>TOP500 as Green500</a:t>
            </a:r>
          </a:p>
          <a:p>
            <a:pPr>
              <a:spcBef>
                <a:spcPct val="40000"/>
              </a:spcBef>
            </a:pPr>
            <a:r>
              <a:rPr lang="en-US" sz="2800"/>
              <a:t>Conclusion</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type="title"/>
          </p:nvPr>
        </p:nvSpPr>
        <p:spPr/>
        <p:txBody>
          <a:bodyPr/>
          <a:lstStyle/>
          <a:p>
            <a:r>
              <a:rPr lang="en-US"/>
              <a:t>Efficiency of Four-CPU Clusters</a:t>
            </a:r>
          </a:p>
        </p:txBody>
      </p:sp>
      <p:graphicFrame>
        <p:nvGraphicFramePr>
          <p:cNvPr id="478549" name="Group 341"/>
          <p:cNvGraphicFramePr>
            <a:graphicFrameLocks noGrp="1"/>
          </p:cNvGraphicFramePr>
          <p:nvPr>
            <p:ph type="tbl" idx="1"/>
          </p:nvPr>
        </p:nvGraphicFramePr>
        <p:xfrm>
          <a:off x="288925" y="1125538"/>
          <a:ext cx="8520113" cy="5199062"/>
        </p:xfrm>
        <a:graphic>
          <a:graphicData uri="http://schemas.openxmlformats.org/drawingml/2006/table">
            <a:tbl>
              <a:tblPr/>
              <a:tblGrid>
                <a:gridCol w="755650"/>
                <a:gridCol w="1074738"/>
                <a:gridCol w="1233487"/>
                <a:gridCol w="1103313"/>
                <a:gridCol w="985837"/>
                <a:gridCol w="928688"/>
                <a:gridCol w="784225"/>
                <a:gridCol w="812800"/>
                <a:gridCol w="841375"/>
              </a:tblGrid>
              <a:tr h="649288">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smtClean="0">
                          <a:ln>
                            <a:noFill/>
                          </a:ln>
                          <a:solidFill>
                            <a:schemeClr val="bg1"/>
                          </a:solidFill>
                          <a:effectLst/>
                          <a:latin typeface="Comic Sans MS" pitchFamily="66" charset="0"/>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smtClean="0">
                          <a:ln>
                            <a:noFill/>
                          </a:ln>
                          <a:solidFill>
                            <a:schemeClr val="bg1"/>
                          </a:solidFill>
                          <a:effectLst/>
                          <a:latin typeface="Comic Sans MS" pitchFamily="66" charset="0"/>
                        </a:rPr>
                        <a:t>CPU</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smtClean="0">
                          <a:ln>
                            <a:noFill/>
                          </a:ln>
                          <a:solidFill>
                            <a:schemeClr val="bg1"/>
                          </a:solidFill>
                          <a:effectLst/>
                          <a:latin typeface="Comic Sans MS" pitchFamily="66" charset="0"/>
                        </a:rPr>
                        <a:t>LINPACK (Gflops)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smtClean="0">
                          <a:ln>
                            <a:noFill/>
                          </a:ln>
                          <a:solidFill>
                            <a:schemeClr val="bg1"/>
                          </a:solidFill>
                          <a:effectLst/>
                          <a:latin typeface="Comic Sans MS" pitchFamily="66" charset="0"/>
                        </a:rPr>
                        <a:t>Avg Pwr (Watts)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smtClean="0">
                          <a:ln>
                            <a:noFill/>
                          </a:ln>
                          <a:solidFill>
                            <a:schemeClr val="bg1"/>
                          </a:solidFill>
                          <a:effectLst/>
                          <a:latin typeface="Comic Sans MS" pitchFamily="66" charset="0"/>
                        </a:rPr>
                        <a:t>Time (s)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smtClean="0">
                          <a:ln>
                            <a:noFill/>
                          </a:ln>
                          <a:solidFill>
                            <a:schemeClr val="bg1"/>
                          </a:solidFill>
                          <a:effectLst/>
                          <a:latin typeface="Comic Sans MS" pitchFamily="66" charset="0"/>
                        </a:rPr>
                        <a:t>ED </a:t>
                      </a:r>
                      <a:r>
                        <a:rPr kumimoji="0" lang="en-US" sz="1400" b="0" i="0" u="none" strike="noStrike" cap="none" normalizeH="0" baseline="0" smtClean="0">
                          <a:ln>
                            <a:noFill/>
                          </a:ln>
                          <a:solidFill>
                            <a:schemeClr val="bg1"/>
                          </a:solidFill>
                          <a:effectLst/>
                          <a:latin typeface="Comic Sans MS" pitchFamily="66" charset="0"/>
                        </a:rPr>
                        <a:t>(*10</a:t>
                      </a:r>
                      <a:r>
                        <a:rPr kumimoji="0" lang="en-US" sz="1400" b="0" i="0" u="none" strike="noStrike" cap="none" normalizeH="0" baseline="30000" smtClean="0">
                          <a:ln>
                            <a:noFill/>
                          </a:ln>
                          <a:solidFill>
                            <a:schemeClr val="bg1"/>
                          </a:solidFill>
                          <a:effectLst/>
                          <a:latin typeface="Comic Sans MS" pitchFamily="66" charset="0"/>
                        </a:rPr>
                        <a:t>6</a:t>
                      </a:r>
                      <a:r>
                        <a:rPr kumimoji="0" lang="en-US" sz="1400" b="0" i="0" u="none" strike="noStrike" cap="none" normalizeH="0" baseline="0" smtClean="0">
                          <a:ln>
                            <a:noFill/>
                          </a:ln>
                          <a:solidFill>
                            <a:schemeClr val="bg1"/>
                          </a:solidFill>
                          <a:effectLst/>
                          <a:latin typeface="Comic Sans MS" pitchFamily="66"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smtClean="0">
                          <a:ln>
                            <a:noFill/>
                          </a:ln>
                          <a:solidFill>
                            <a:schemeClr val="bg1"/>
                          </a:solidFill>
                          <a:effectLst/>
                          <a:latin typeface="Comic Sans MS" pitchFamily="66" charset="0"/>
                        </a:rPr>
                        <a:t>ED2 </a:t>
                      </a:r>
                      <a:r>
                        <a:rPr kumimoji="0" lang="en-US" sz="1400" b="0" i="0" u="none" strike="noStrike" cap="none" normalizeH="0" baseline="0" smtClean="0">
                          <a:ln>
                            <a:noFill/>
                          </a:ln>
                          <a:solidFill>
                            <a:schemeClr val="bg1"/>
                          </a:solidFill>
                          <a:effectLst/>
                          <a:latin typeface="Comic Sans MS" pitchFamily="66" charset="0"/>
                        </a:rPr>
                        <a:t>(*10</a:t>
                      </a:r>
                      <a:r>
                        <a:rPr kumimoji="0" lang="en-US" sz="1400" b="0" i="0" u="none" strike="noStrike" cap="none" normalizeH="0" baseline="30000" smtClean="0">
                          <a:ln>
                            <a:noFill/>
                          </a:ln>
                          <a:solidFill>
                            <a:schemeClr val="bg1"/>
                          </a:solidFill>
                          <a:effectLst/>
                          <a:latin typeface="Comic Sans MS" pitchFamily="66" charset="0"/>
                        </a:rPr>
                        <a:t>9</a:t>
                      </a:r>
                      <a:r>
                        <a:rPr kumimoji="0" lang="en-US" sz="1400" b="0" i="0" u="none" strike="noStrike" cap="none" normalizeH="0" baseline="0" smtClean="0">
                          <a:ln>
                            <a:noFill/>
                          </a:ln>
                          <a:solidFill>
                            <a:schemeClr val="bg1"/>
                          </a:solidFill>
                          <a:effectLst/>
                          <a:latin typeface="Comic Sans MS" pitchFamily="66"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smtClean="0">
                          <a:ln>
                            <a:noFill/>
                          </a:ln>
                          <a:solidFill>
                            <a:schemeClr val="bg1"/>
                          </a:solidFill>
                          <a:effectLst/>
                          <a:latin typeface="Comic Sans MS" pitchFamily="66" charset="0"/>
                        </a:rPr>
                        <a:t>Flops/W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0033"/>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smtClean="0">
                          <a:ln>
                            <a:noFill/>
                          </a:ln>
                          <a:solidFill>
                            <a:schemeClr val="bg1"/>
                          </a:solidFill>
                          <a:effectLst/>
                          <a:latin typeface="Comic Sans MS" pitchFamily="66" charset="0"/>
                        </a:rPr>
                        <a:t>V</a:t>
                      </a:r>
                      <a:r>
                        <a:rPr kumimoji="0" lang="en-US" sz="1600" b="0" i="1" u="none" strike="noStrike" cap="none" normalizeH="0" baseline="-25000" smtClean="0">
                          <a:ln>
                            <a:noFill/>
                          </a:ln>
                          <a:solidFill>
                            <a:schemeClr val="bg1"/>
                          </a:solidFill>
                          <a:effectLst/>
                          <a:latin typeface="Comic Sans MS" pitchFamily="66" charset="0"/>
                        </a:rPr>
                        <a:t>∂</a:t>
                      </a:r>
                      <a:r>
                        <a:rPr kumimoji="0" lang="en-US" sz="1600" b="0" i="0" u="none" strike="noStrike" cap="none" normalizeH="0" baseline="-25000" smtClean="0">
                          <a:ln>
                            <a:noFill/>
                          </a:ln>
                          <a:solidFill>
                            <a:schemeClr val="bg1"/>
                          </a:solidFill>
                          <a:effectLst/>
                          <a:latin typeface="Comic Sans MS" pitchFamily="66" charset="0"/>
                        </a:rPr>
                        <a:t>=</a:t>
                      </a:r>
                      <a:r>
                        <a:rPr kumimoji="0" lang="en-US" sz="1600" b="0" i="1" u="none" strike="noStrike" cap="none" normalizeH="0" baseline="-25000" smtClean="0">
                          <a:ln>
                            <a:noFill/>
                          </a:ln>
                          <a:solidFill>
                            <a:schemeClr val="bg1"/>
                          </a:solidFill>
                          <a:effectLst/>
                          <a:latin typeface="Comic Sans MS" pitchFamily="66" charset="0"/>
                        </a:rPr>
                        <a:t>−</a:t>
                      </a:r>
                      <a:r>
                        <a:rPr kumimoji="0" lang="en-US" sz="1600" b="0" i="0" u="none" strike="noStrike" cap="none" normalizeH="0" baseline="-25000" smtClean="0">
                          <a:ln>
                            <a:noFill/>
                          </a:ln>
                          <a:solidFill>
                            <a:schemeClr val="bg1"/>
                          </a:solidFill>
                          <a:effectLst/>
                          <a:latin typeface="Comic Sans MS" pitchFamily="66" charset="0"/>
                        </a:rPr>
                        <a:t>0</a:t>
                      </a:r>
                      <a:r>
                        <a:rPr kumimoji="0" lang="en-US" sz="1600" b="0" i="1" u="none" strike="noStrike" cap="none" normalizeH="0" baseline="-25000" smtClean="0">
                          <a:ln>
                            <a:noFill/>
                          </a:ln>
                          <a:solidFill>
                            <a:schemeClr val="bg1"/>
                          </a:solidFill>
                          <a:effectLst/>
                          <a:latin typeface="Comic Sans MS" pitchFamily="66" charset="0"/>
                        </a:rPr>
                        <a:t>.</a:t>
                      </a:r>
                      <a:r>
                        <a:rPr kumimoji="0" lang="en-US" sz="1600" b="0" i="0" u="none" strike="noStrike" cap="none" normalizeH="0" baseline="-25000" smtClean="0">
                          <a:ln>
                            <a:noFill/>
                          </a:ln>
                          <a:solidFill>
                            <a:schemeClr val="bg1"/>
                          </a:solidFill>
                          <a:effectLst/>
                          <a:latin typeface="Comic Sans MS" pitchFamily="66" charset="0"/>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0033"/>
                    </a:solidFill>
                  </a:tcPr>
                </a:tc>
              </a:tr>
              <a:tr h="650875">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smtClean="0">
                          <a:ln>
                            <a:noFill/>
                          </a:ln>
                          <a:solidFill>
                            <a:schemeClr val="bg1"/>
                          </a:solidFill>
                          <a:effectLst/>
                          <a:latin typeface="Comic Sans MS" pitchFamily="66" charset="0"/>
                        </a:rPr>
                        <a:t>3.6G P4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19.55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713.2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315.8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71.1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22.5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27.4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33.9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9288">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smtClean="0">
                          <a:ln>
                            <a:noFill/>
                          </a:ln>
                          <a:solidFill>
                            <a:schemeClr val="bg1"/>
                          </a:solidFill>
                          <a:effectLst/>
                          <a:latin typeface="Comic Sans MS" pitchFamily="66" charset="0"/>
                        </a:rPr>
                        <a:t>2.0G Opt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12.37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415.9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499.4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103.7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51.8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29.7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47.2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0875">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smtClean="0">
                          <a:ln>
                            <a:noFill/>
                          </a:ln>
                          <a:solidFill>
                            <a:schemeClr val="bg1"/>
                          </a:solidFill>
                          <a:effectLst/>
                          <a:latin typeface="Comic Sans MS" pitchFamily="66" charset="0"/>
                        </a:rPr>
                        <a:t>2.4G Ath64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14.31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668.5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431.6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124.5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53.7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21.4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66.9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9288">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smtClean="0">
                          <a:ln>
                            <a:noFill/>
                          </a:ln>
                          <a:solidFill>
                            <a:schemeClr val="bg1"/>
                          </a:solidFill>
                          <a:effectLst/>
                          <a:latin typeface="Comic Sans MS" pitchFamily="66" charset="0"/>
                        </a:rPr>
                        <a:t>2.2G Ath64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13.40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608.5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460.9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129.3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59.6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22.0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68.5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9288">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smtClean="0">
                          <a:ln>
                            <a:noFill/>
                          </a:ln>
                          <a:solidFill>
                            <a:schemeClr val="bg1"/>
                          </a:solidFill>
                          <a:effectLst/>
                          <a:latin typeface="Comic Sans MS" pitchFamily="66" charset="0"/>
                        </a:rPr>
                        <a:t>2.0G Ath64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12.35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560.5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499.8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140.0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70.0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22.0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74.1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0875">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smtClean="0">
                          <a:ln>
                            <a:noFill/>
                          </a:ln>
                          <a:solidFill>
                            <a:schemeClr val="bg1"/>
                          </a:solidFill>
                          <a:effectLst/>
                          <a:latin typeface="Comic Sans MS" pitchFamily="66" charset="0"/>
                        </a:rPr>
                        <a:t>2.0G Opt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12.84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615.3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481.0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142.4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64.5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20.9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77.4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9288">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smtClean="0">
                          <a:ln>
                            <a:noFill/>
                          </a:ln>
                          <a:solidFill>
                            <a:schemeClr val="bg1"/>
                          </a:solidFill>
                          <a:effectLst/>
                          <a:latin typeface="Comic Sans MS" pitchFamily="66" charset="0"/>
                        </a:rPr>
                        <a:t>1.8G Ath64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11.23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520.9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549.9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157.5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86.6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21.6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84.3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a:xfrm>
            <a:off x="328613" y="122238"/>
            <a:ext cx="8686800" cy="792162"/>
          </a:xfrm>
          <a:solidFill>
            <a:srgbClr val="990033"/>
          </a:solidFill>
        </p:spPr>
        <p:txBody>
          <a:bodyPr/>
          <a:lstStyle/>
          <a:p>
            <a:r>
              <a:rPr lang="en-US">
                <a:solidFill>
                  <a:srgbClr val="33CC33"/>
                </a:solidFill>
              </a:rPr>
              <a:t>Green500</a:t>
            </a:r>
            <a:r>
              <a:rPr lang="en-US"/>
              <a:t> Ranking of Four-CPU Clusters</a:t>
            </a:r>
          </a:p>
        </p:txBody>
      </p:sp>
      <p:graphicFrame>
        <p:nvGraphicFramePr>
          <p:cNvPr id="482521" name="Group 217"/>
          <p:cNvGraphicFramePr>
            <a:graphicFrameLocks noGrp="1"/>
          </p:cNvGraphicFramePr>
          <p:nvPr>
            <p:ph type="tbl" idx="1"/>
          </p:nvPr>
        </p:nvGraphicFramePr>
        <p:xfrm>
          <a:off x="514350" y="1125538"/>
          <a:ext cx="8229600" cy="5262562"/>
        </p:xfrm>
        <a:graphic>
          <a:graphicData uri="http://schemas.openxmlformats.org/drawingml/2006/table">
            <a:tbl>
              <a:tblPr/>
              <a:tblGrid>
                <a:gridCol w="914400"/>
                <a:gridCol w="914400"/>
                <a:gridCol w="914400"/>
                <a:gridCol w="914400"/>
                <a:gridCol w="914400"/>
                <a:gridCol w="914400"/>
                <a:gridCol w="914400"/>
                <a:gridCol w="914400"/>
                <a:gridCol w="914400"/>
              </a:tblGrid>
              <a:tr h="577850">
                <a:tc gridSpan="7">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800" b="0" i="0" u="none" strike="noStrike" cap="none" normalizeH="0" baseline="0" smtClean="0">
                          <a:ln>
                            <a:noFill/>
                          </a:ln>
                          <a:solidFill>
                            <a:schemeClr val="bg1"/>
                          </a:solidFill>
                          <a:effectLst/>
                          <a:latin typeface="Comic Sans MS" pitchFamily="66" charset="0"/>
                        </a:rPr>
                        <a:t>Green500 Ranking</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800" b="0" i="0" u="none" strike="noStrike" cap="none" normalizeH="0" baseline="0" smtClean="0">
                          <a:ln>
                            <a:noFill/>
                          </a:ln>
                          <a:solidFill>
                            <a:schemeClr val="bg1"/>
                          </a:solidFill>
                          <a:effectLst/>
                          <a:latin typeface="Comic Sans MS" pitchFamily="66" charset="0"/>
                        </a:rPr>
                        <a:t>TOP 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800" b="0" i="0" u="none" strike="noStrike" cap="none" normalizeH="0" baseline="0" smtClean="0">
                          <a:ln>
                            <a:noFill/>
                          </a:ln>
                          <a:solidFill>
                            <a:schemeClr val="bg1"/>
                          </a:solidFill>
                          <a:effectLst/>
                          <a:latin typeface="Comic Sans MS" pitchFamily="66" charset="0"/>
                        </a:rPr>
                        <a:t>Power500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990033"/>
                    </a:solidFill>
                  </a:tcPr>
                </a:tc>
              </a:tr>
              <a:tr h="5778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Rank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ED</a:t>
                      </a:r>
                      <a:r>
                        <a:rPr kumimoji="0" lang="en-US" sz="2000" b="0" i="0" u="none" strike="noStrike" cap="none" normalizeH="0" baseline="30000" smtClean="0">
                          <a:ln>
                            <a:noFill/>
                          </a:ln>
                          <a:solidFill>
                            <a:schemeClr val="bg1"/>
                          </a:solidFill>
                          <a:effectLst/>
                          <a:latin typeface="Comic Sans MS" pitchFamily="66" charset="0"/>
                        </a:rPr>
                        <a:t>2</a:t>
                      </a:r>
                      <a:endParaRPr kumimoji="0" lang="en-US" sz="20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ED</a:t>
                      </a:r>
                      <a:r>
                        <a:rPr kumimoji="0" lang="en-US" sz="2000" b="0" i="0" u="none" strike="noStrike" cap="none" normalizeH="0" baseline="30000" smtClean="0">
                          <a:ln>
                            <a:noFill/>
                          </a:ln>
                          <a:solidFill>
                            <a:schemeClr val="bg1"/>
                          </a:solidFill>
                          <a:effectLst/>
                          <a:latin typeface="Comic Sans MS" pitchFamily="66"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smtClean="0">
                          <a:ln>
                            <a:noFill/>
                          </a:ln>
                          <a:solidFill>
                            <a:schemeClr val="bg1"/>
                          </a:solidFill>
                          <a:effectLst/>
                          <a:latin typeface="Comic Sans MS" pitchFamily="66" charset="0"/>
                        </a:rPr>
                        <a:t>V</a:t>
                      </a:r>
                      <a:r>
                        <a:rPr kumimoji="0" lang="en-US" sz="1600" b="0" i="1" u="none" strike="noStrike" cap="none" normalizeH="0" baseline="-25000" smtClean="0">
                          <a:ln>
                            <a:noFill/>
                          </a:ln>
                          <a:solidFill>
                            <a:schemeClr val="bg1"/>
                          </a:solidFill>
                          <a:effectLst/>
                          <a:latin typeface="Comic Sans MS" pitchFamily="66" charset="0"/>
                        </a:rPr>
                        <a:t>∂</a:t>
                      </a:r>
                      <a:r>
                        <a:rPr kumimoji="0" lang="en-US" sz="1600" b="0" i="0" u="none" strike="noStrike" cap="none" normalizeH="0" baseline="-25000" smtClean="0">
                          <a:ln>
                            <a:noFill/>
                          </a:ln>
                          <a:solidFill>
                            <a:schemeClr val="bg1"/>
                          </a:solidFill>
                          <a:effectLst/>
                          <a:latin typeface="Comic Sans MS" pitchFamily="66" charset="0"/>
                        </a:rPr>
                        <a:t>=</a:t>
                      </a:r>
                      <a:r>
                        <a:rPr kumimoji="0" lang="en-US" sz="1600" b="0" i="1" u="none" strike="noStrike" cap="none" normalizeH="0" baseline="-25000" smtClean="0">
                          <a:ln>
                            <a:noFill/>
                          </a:ln>
                          <a:solidFill>
                            <a:schemeClr val="bg1"/>
                          </a:solidFill>
                          <a:effectLst/>
                          <a:latin typeface="Comic Sans MS" pitchFamily="66" charset="0"/>
                        </a:rPr>
                        <a:t>−</a:t>
                      </a:r>
                      <a:r>
                        <a:rPr kumimoji="0" lang="en-US" sz="1600" b="0" i="0" u="none" strike="noStrike" cap="none" normalizeH="0" baseline="-25000" smtClean="0">
                          <a:ln>
                            <a:noFill/>
                          </a:ln>
                          <a:solidFill>
                            <a:schemeClr val="bg1"/>
                          </a:solidFill>
                          <a:effectLst/>
                          <a:latin typeface="Comic Sans MS" pitchFamily="66" charset="0"/>
                        </a:rPr>
                        <a:t>0</a:t>
                      </a:r>
                      <a:r>
                        <a:rPr kumimoji="0" lang="en-US" sz="1600" b="0" i="1" u="none" strike="noStrike" cap="none" normalizeH="0" baseline="-25000" smtClean="0">
                          <a:ln>
                            <a:noFill/>
                          </a:ln>
                          <a:solidFill>
                            <a:schemeClr val="bg1"/>
                          </a:solidFill>
                          <a:effectLst/>
                          <a:latin typeface="Comic Sans MS" pitchFamily="66" charset="0"/>
                        </a:rPr>
                        <a:t>.</a:t>
                      </a:r>
                      <a:r>
                        <a:rPr kumimoji="0" lang="en-US" sz="1600" b="0" i="0" u="none" strike="noStrike" cap="none" normalizeH="0" baseline="-25000" smtClean="0">
                          <a:ln>
                            <a:noFill/>
                          </a:ln>
                          <a:solidFill>
                            <a:schemeClr val="bg1"/>
                          </a:solidFill>
                          <a:effectLst/>
                          <a:latin typeface="Comic Sans MS" pitchFamily="66"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smtClean="0">
                          <a:ln>
                            <a:noFill/>
                          </a:ln>
                          <a:solidFill>
                            <a:schemeClr val="bg1"/>
                          </a:solidFill>
                          <a:effectLst/>
                          <a:latin typeface="Comic Sans MS" pitchFamily="66" charset="0"/>
                        </a:rPr>
                        <a:t>V</a:t>
                      </a:r>
                      <a:r>
                        <a:rPr kumimoji="0" lang="en-US" sz="1600" b="0" i="1" u="none" strike="noStrike" cap="none" normalizeH="0" baseline="-25000" smtClean="0">
                          <a:ln>
                            <a:noFill/>
                          </a:ln>
                          <a:solidFill>
                            <a:schemeClr val="bg1"/>
                          </a:solidFill>
                          <a:effectLst/>
                          <a:latin typeface="Comic Sans MS" pitchFamily="66" charset="0"/>
                        </a:rPr>
                        <a:t>∂</a:t>
                      </a:r>
                      <a:r>
                        <a:rPr kumimoji="0" lang="en-US" sz="1600" b="0" i="0" u="none" strike="noStrike" cap="none" normalizeH="0" baseline="-25000" smtClean="0">
                          <a:ln>
                            <a:noFill/>
                          </a:ln>
                          <a:solidFill>
                            <a:schemeClr val="bg1"/>
                          </a:solidFill>
                          <a:effectLst/>
                          <a:latin typeface="Comic Sans MS" pitchFamily="66" charset="0"/>
                        </a:rPr>
                        <a:t>=0</a:t>
                      </a:r>
                      <a:r>
                        <a:rPr kumimoji="0" lang="en-US" sz="1600" b="0" i="1" u="none" strike="noStrike" cap="none" normalizeH="0" baseline="-25000" smtClean="0">
                          <a:ln>
                            <a:noFill/>
                          </a:ln>
                          <a:solidFill>
                            <a:schemeClr val="bg1"/>
                          </a:solidFill>
                          <a:effectLst/>
                          <a:latin typeface="Comic Sans MS" pitchFamily="66" charset="0"/>
                        </a:rPr>
                        <a:t>.</a:t>
                      </a:r>
                      <a:r>
                        <a:rPr kumimoji="0" lang="en-US" sz="1600" b="0" i="0" u="none" strike="noStrike" cap="none" normalizeH="0" baseline="-25000" smtClean="0">
                          <a:ln>
                            <a:noFill/>
                          </a:ln>
                          <a:solidFill>
                            <a:schemeClr val="bg1"/>
                          </a:solidFill>
                          <a:effectLst/>
                          <a:latin typeface="Comic Sans MS" pitchFamily="66"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600" b="0" i="0" u="none" strike="noStrike" cap="none" normalizeH="0" baseline="0" smtClean="0">
                          <a:ln>
                            <a:noFill/>
                          </a:ln>
                          <a:solidFill>
                            <a:schemeClr val="bg1"/>
                          </a:solidFill>
                          <a:effectLst/>
                          <a:latin typeface="Comic Sans MS" pitchFamily="66" charset="0"/>
                        </a:rPr>
                        <a:t>FLOPS/Watt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800" b="0" i="0" u="none" strike="noStrike" cap="none" normalizeH="0" baseline="0" smtClean="0">
                          <a:ln>
                            <a:noFill/>
                          </a:ln>
                          <a:solidFill>
                            <a:schemeClr val="bg1"/>
                          </a:solidFill>
                          <a:effectLst/>
                          <a:latin typeface="Comic Sans MS" pitchFamily="66" charset="0"/>
                        </a:rPr>
                        <a:t>FLOPS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800" b="0" i="0" u="none" strike="noStrike" cap="none" normalizeH="0" baseline="0" smtClean="0">
                          <a:ln>
                            <a:noFill/>
                          </a:ln>
                          <a:solidFill>
                            <a:schemeClr val="bg1"/>
                          </a:solidFill>
                          <a:effectLst/>
                          <a:latin typeface="Comic Sans MS" pitchFamily="66" charset="0"/>
                        </a:rPr>
                        <a:t>Watts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5778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78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626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78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78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78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78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ChangeArrowheads="1"/>
          </p:cNvSpPr>
          <p:nvPr>
            <p:ph type="title"/>
          </p:nvPr>
        </p:nvSpPr>
        <p:spPr/>
        <p:txBody>
          <a:bodyPr/>
          <a:lstStyle/>
          <a:p>
            <a:r>
              <a:rPr lang="en-US"/>
              <a:t>Outline</a:t>
            </a:r>
          </a:p>
        </p:txBody>
      </p:sp>
      <p:sp>
        <p:nvSpPr>
          <p:cNvPr id="479235" name="Rectangle 3"/>
          <p:cNvSpPr>
            <a:spLocks noGrp="1" noChangeArrowheads="1"/>
          </p:cNvSpPr>
          <p:nvPr>
            <p:ph type="body" idx="1"/>
          </p:nvPr>
        </p:nvSpPr>
        <p:spPr/>
        <p:txBody>
          <a:bodyPr/>
          <a:lstStyle/>
          <a:p>
            <a:pPr>
              <a:spcBef>
                <a:spcPct val="40000"/>
              </a:spcBef>
            </a:pPr>
            <a:r>
              <a:rPr lang="en-US" sz="2800">
                <a:solidFill>
                  <a:srgbClr val="808080"/>
                </a:solidFill>
              </a:rPr>
              <a:t>Introduction</a:t>
            </a:r>
          </a:p>
          <a:p>
            <a:pPr lvl="1">
              <a:spcBef>
                <a:spcPct val="40000"/>
              </a:spcBef>
            </a:pPr>
            <a:r>
              <a:rPr lang="en-US" sz="2400">
                <a:solidFill>
                  <a:srgbClr val="808080"/>
                </a:solidFill>
              </a:rPr>
              <a:t>What Is Performance?</a:t>
            </a:r>
          </a:p>
          <a:p>
            <a:pPr lvl="1">
              <a:spcBef>
                <a:spcPct val="40000"/>
              </a:spcBef>
            </a:pPr>
            <a:r>
              <a:rPr lang="en-US" sz="2400">
                <a:solidFill>
                  <a:srgbClr val="808080"/>
                </a:solidFill>
              </a:rPr>
              <a:t>Motivation:  The Need for a Green500 List</a:t>
            </a:r>
          </a:p>
          <a:p>
            <a:pPr>
              <a:spcBef>
                <a:spcPct val="40000"/>
              </a:spcBef>
            </a:pPr>
            <a:r>
              <a:rPr lang="en-US" sz="2800">
                <a:solidFill>
                  <a:srgbClr val="808080"/>
                </a:solidFill>
              </a:rPr>
              <a:t>Challenges</a:t>
            </a:r>
          </a:p>
          <a:p>
            <a:pPr lvl="1">
              <a:spcBef>
                <a:spcPct val="40000"/>
              </a:spcBef>
            </a:pPr>
            <a:r>
              <a:rPr lang="en-US" sz="2400">
                <a:solidFill>
                  <a:srgbClr val="808080"/>
                </a:solidFill>
              </a:rPr>
              <a:t>What Metric To Choose?</a:t>
            </a:r>
          </a:p>
          <a:p>
            <a:pPr lvl="1">
              <a:spcBef>
                <a:spcPct val="40000"/>
              </a:spcBef>
            </a:pPr>
            <a:r>
              <a:rPr lang="en-US" sz="2400">
                <a:solidFill>
                  <a:srgbClr val="808080"/>
                </a:solidFill>
              </a:rPr>
              <a:t>Comparison of Available Metrics</a:t>
            </a:r>
          </a:p>
          <a:p>
            <a:pPr>
              <a:spcBef>
                <a:spcPct val="40000"/>
              </a:spcBef>
            </a:pPr>
            <a:r>
              <a:rPr lang="en-US" sz="2800"/>
              <a:t>TOP500 as Green500</a:t>
            </a:r>
          </a:p>
          <a:p>
            <a:pPr>
              <a:spcBef>
                <a:spcPct val="40000"/>
              </a:spcBef>
            </a:pPr>
            <a:r>
              <a:rPr lang="en-US" sz="2800"/>
              <a:t>Conclusion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p:txBody>
          <a:bodyPr/>
          <a:lstStyle/>
          <a:p>
            <a:r>
              <a:rPr lang="en-US"/>
              <a:t>TOP500 Power Usage</a:t>
            </a:r>
            <a:endParaRPr lang="en-US">
              <a:solidFill>
                <a:srgbClr val="33CC33"/>
              </a:solidFill>
            </a:endParaRPr>
          </a:p>
        </p:txBody>
      </p:sp>
      <p:graphicFrame>
        <p:nvGraphicFramePr>
          <p:cNvPr id="484439" name="Group 87"/>
          <p:cNvGraphicFramePr>
            <a:graphicFrameLocks noGrp="1"/>
          </p:cNvGraphicFramePr>
          <p:nvPr>
            <p:ph type="tbl" idx="1"/>
          </p:nvPr>
        </p:nvGraphicFramePr>
        <p:xfrm>
          <a:off x="871538" y="1082675"/>
          <a:ext cx="7670800" cy="5321300"/>
        </p:xfrm>
        <a:graphic>
          <a:graphicData uri="http://schemas.openxmlformats.org/drawingml/2006/table">
            <a:tbl>
              <a:tblPr/>
              <a:tblGrid>
                <a:gridCol w="2416175"/>
                <a:gridCol w="1306512"/>
                <a:gridCol w="1162050"/>
                <a:gridCol w="1609725"/>
                <a:gridCol w="1176338"/>
              </a:tblGrid>
              <a:tr h="5778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Linpack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Peak Power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MFLOPS/W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TOP500 Rank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033"/>
                    </a:solidFill>
                  </a:tcPr>
                </a:tc>
              </a:tr>
              <a:tr h="5778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BlueGene/L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367,000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2,500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146.80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78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ASC Purple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77,824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7,600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10.24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78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Columbia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60,960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3,400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17.93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626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Earth Simulator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40,960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11,900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3.44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78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MareNostrum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42,144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1,071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39.35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78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Jaguar-Cray XT3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24,960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1,331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18.75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78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ASC Q</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20,480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10,200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2.01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18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78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ASC White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12,288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2,040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6.02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47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p:txBody>
          <a:bodyPr/>
          <a:lstStyle/>
          <a:p>
            <a:r>
              <a:rPr lang="en-US"/>
              <a:t>TOP500 as </a:t>
            </a:r>
            <a:r>
              <a:rPr lang="en-US">
                <a:solidFill>
                  <a:srgbClr val="33CC33"/>
                </a:solidFill>
              </a:rPr>
              <a:t>Green500</a:t>
            </a:r>
          </a:p>
        </p:txBody>
      </p:sp>
      <p:graphicFrame>
        <p:nvGraphicFramePr>
          <p:cNvPr id="485430" name="Group 54"/>
          <p:cNvGraphicFramePr>
            <a:graphicFrameLocks noGrp="1"/>
          </p:cNvGraphicFramePr>
          <p:nvPr>
            <p:ph type="tbl" idx="1"/>
          </p:nvPr>
        </p:nvGraphicFramePr>
        <p:xfrm>
          <a:off x="457200" y="1125538"/>
          <a:ext cx="8229600" cy="5199062"/>
        </p:xfrm>
        <a:graphic>
          <a:graphicData uri="http://schemas.openxmlformats.org/drawingml/2006/table">
            <a:tbl>
              <a:tblPr/>
              <a:tblGrid>
                <a:gridCol w="1922463"/>
                <a:gridCol w="3106737"/>
                <a:gridCol w="3200400"/>
              </a:tblGrid>
              <a:tr h="5778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Relative Rank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TOP500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rgbClr val="33CC33"/>
                          </a:solidFill>
                          <a:effectLst/>
                          <a:latin typeface="Comic Sans MS" pitchFamily="66" charset="0"/>
                        </a:rPr>
                        <a:t>Green500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0033"/>
                    </a:solidFill>
                  </a:tcPr>
                </a:tc>
              </a:tr>
              <a:tr h="5778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BlueGene/L</a:t>
                      </a:r>
                      <a:r>
                        <a:rPr kumimoji="0" lang="en-US" sz="1400" b="0" i="0" u="none" strike="noStrike" cap="none" normalizeH="0" baseline="0" smtClean="0">
                          <a:ln>
                            <a:noFill/>
                          </a:ln>
                          <a:solidFill>
                            <a:schemeClr val="bg1"/>
                          </a:solidFill>
                          <a:effectLst/>
                          <a:latin typeface="Comic Sans MS" pitchFamily="66" charset="0"/>
                        </a:rPr>
                        <a:t> (IBM)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BlueGene/L</a:t>
                      </a:r>
                      <a:r>
                        <a:rPr kumimoji="0" lang="en-US" sz="1400" b="0" i="0" u="none" strike="noStrike" cap="none" normalizeH="0" baseline="0" smtClean="0">
                          <a:ln>
                            <a:noFill/>
                          </a:ln>
                          <a:solidFill>
                            <a:schemeClr val="bg1"/>
                          </a:solidFill>
                          <a:effectLst/>
                          <a:latin typeface="Comic Sans MS" pitchFamily="66" charset="0"/>
                        </a:rPr>
                        <a:t> (IBM)</a:t>
                      </a:r>
                      <a:endParaRPr kumimoji="0" lang="en-US" sz="18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78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ASC Purple</a:t>
                      </a:r>
                      <a:r>
                        <a:rPr kumimoji="0" lang="en-US" sz="1400" b="0" i="0" u="none" strike="noStrike" cap="none" normalizeH="0" baseline="0" smtClean="0">
                          <a:ln>
                            <a:noFill/>
                          </a:ln>
                          <a:solidFill>
                            <a:schemeClr val="bg1"/>
                          </a:solidFill>
                          <a:effectLst/>
                          <a:latin typeface="Comic Sans MS" pitchFamily="66" charset="0"/>
                        </a:rPr>
                        <a:t> (IBM)</a:t>
                      </a:r>
                      <a:endParaRPr kumimoji="0" lang="en-US" sz="20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MareNostrum</a:t>
                      </a:r>
                      <a:r>
                        <a:rPr kumimoji="0" lang="en-US" sz="1400" b="0" i="0" u="none" strike="noStrike" cap="none" normalizeH="0" baseline="0" smtClean="0">
                          <a:ln>
                            <a:noFill/>
                          </a:ln>
                          <a:solidFill>
                            <a:schemeClr val="bg1"/>
                          </a:solidFill>
                          <a:effectLst/>
                          <a:latin typeface="Comic Sans MS" pitchFamily="66" charset="0"/>
                        </a:rPr>
                        <a:t> (IBM)</a:t>
                      </a:r>
                      <a:endParaRPr kumimoji="0" lang="en-US" sz="20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78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Columbia</a:t>
                      </a:r>
                      <a:r>
                        <a:rPr kumimoji="0" lang="en-US" sz="1400" b="0" i="0" u="none" strike="noStrike" cap="none" normalizeH="0" baseline="0" smtClean="0">
                          <a:ln>
                            <a:noFill/>
                          </a:ln>
                          <a:solidFill>
                            <a:schemeClr val="bg1"/>
                          </a:solidFill>
                          <a:effectLst/>
                          <a:latin typeface="Comic Sans MS" pitchFamily="66" charset="0"/>
                        </a:rPr>
                        <a:t> (SGI)</a:t>
                      </a:r>
                      <a:endParaRPr kumimoji="0" lang="en-US" sz="20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Jaguar-Cray XT3</a:t>
                      </a:r>
                      <a:r>
                        <a:rPr kumimoji="0" lang="en-US" sz="1400" b="0" i="0" u="none" strike="noStrike" cap="none" normalizeH="0" baseline="0" smtClean="0">
                          <a:ln>
                            <a:noFill/>
                          </a:ln>
                          <a:solidFill>
                            <a:schemeClr val="bg1"/>
                          </a:solidFill>
                          <a:effectLst/>
                          <a:latin typeface="Comic Sans MS" pitchFamily="66" charset="0"/>
                        </a:rPr>
                        <a:t> (Cray)</a:t>
                      </a:r>
                      <a:endParaRPr kumimoji="0" lang="en-US" sz="20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626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Earth Simulator</a:t>
                      </a:r>
                      <a:r>
                        <a:rPr kumimoji="0" lang="en-US" sz="1400" b="0" i="0" u="none" strike="noStrike" cap="none" normalizeH="0" baseline="0" smtClean="0">
                          <a:ln>
                            <a:noFill/>
                          </a:ln>
                          <a:solidFill>
                            <a:schemeClr val="bg1"/>
                          </a:solidFill>
                          <a:effectLst/>
                          <a:latin typeface="Comic Sans MS" pitchFamily="66" charset="0"/>
                        </a:rPr>
                        <a:t> (NEC)</a:t>
                      </a:r>
                      <a:endParaRPr kumimoji="0" lang="en-US" sz="20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Columbia</a:t>
                      </a:r>
                      <a:r>
                        <a:rPr kumimoji="0" lang="en-US" sz="1400" b="0" i="0" u="none" strike="noStrike" cap="none" normalizeH="0" baseline="0" smtClean="0">
                          <a:ln>
                            <a:noFill/>
                          </a:ln>
                          <a:solidFill>
                            <a:schemeClr val="bg1"/>
                          </a:solidFill>
                          <a:effectLst/>
                          <a:latin typeface="Comic Sans MS" pitchFamily="66" charset="0"/>
                        </a:rPr>
                        <a:t> (SGI)</a:t>
                      </a:r>
                      <a:endParaRPr kumimoji="0" lang="en-US" sz="20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78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MareNostrum</a:t>
                      </a:r>
                      <a:r>
                        <a:rPr kumimoji="0" lang="en-US" sz="1400" b="0" i="0" u="none" strike="noStrike" cap="none" normalizeH="0" baseline="0" smtClean="0">
                          <a:ln>
                            <a:noFill/>
                          </a:ln>
                          <a:solidFill>
                            <a:schemeClr val="bg1"/>
                          </a:solidFill>
                          <a:effectLst/>
                          <a:latin typeface="Comic Sans MS" pitchFamily="66" charset="0"/>
                        </a:rPr>
                        <a:t> (IBM)</a:t>
                      </a:r>
                      <a:endParaRPr kumimoji="0" lang="en-US" sz="20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ASC Purple</a:t>
                      </a:r>
                      <a:r>
                        <a:rPr kumimoji="0" lang="en-US" sz="1400" b="0" i="0" u="none" strike="noStrike" cap="none" normalizeH="0" baseline="0" smtClean="0">
                          <a:ln>
                            <a:noFill/>
                          </a:ln>
                          <a:solidFill>
                            <a:schemeClr val="bg1"/>
                          </a:solidFill>
                          <a:effectLst/>
                          <a:latin typeface="Comic Sans MS" pitchFamily="66" charset="0"/>
                        </a:rPr>
                        <a:t> (IBM)</a:t>
                      </a:r>
                      <a:endParaRPr kumimoji="0" lang="en-US" sz="20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78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Jaguar-Cray XT3</a:t>
                      </a:r>
                      <a:r>
                        <a:rPr kumimoji="0" lang="en-US" sz="1400" b="0" i="0" u="none" strike="noStrike" cap="none" normalizeH="0" baseline="0" smtClean="0">
                          <a:ln>
                            <a:noFill/>
                          </a:ln>
                          <a:solidFill>
                            <a:schemeClr val="bg1"/>
                          </a:solidFill>
                          <a:effectLst/>
                          <a:latin typeface="Comic Sans MS" pitchFamily="66" charset="0"/>
                        </a:rPr>
                        <a:t> (Cray)</a:t>
                      </a:r>
                      <a:endParaRPr kumimoji="0" lang="en-US" sz="20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ASC White</a:t>
                      </a:r>
                      <a:r>
                        <a:rPr kumimoji="0" lang="en-US" sz="1400" b="0" i="0" u="none" strike="noStrike" cap="none" normalizeH="0" baseline="0" smtClean="0">
                          <a:ln>
                            <a:noFill/>
                          </a:ln>
                          <a:solidFill>
                            <a:schemeClr val="bg1"/>
                          </a:solidFill>
                          <a:effectLst/>
                          <a:latin typeface="Comic Sans MS" pitchFamily="66" charset="0"/>
                        </a:rPr>
                        <a:t> (IBM)</a:t>
                      </a:r>
                      <a:endParaRPr kumimoji="0" lang="en-US" sz="20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78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ASC Q</a:t>
                      </a:r>
                      <a:r>
                        <a:rPr kumimoji="0" lang="en-US" sz="1400" b="0" i="0" u="none" strike="noStrike" cap="none" normalizeH="0" baseline="0" smtClean="0">
                          <a:ln>
                            <a:noFill/>
                          </a:ln>
                          <a:solidFill>
                            <a:schemeClr val="bg1"/>
                          </a:solidFill>
                          <a:effectLst/>
                          <a:latin typeface="Comic Sans MS" pitchFamily="66" charset="0"/>
                        </a:rPr>
                        <a:t> (HP)</a:t>
                      </a:r>
                      <a:endParaRPr kumimoji="0" lang="en-US" sz="20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Earth Simulator </a:t>
                      </a:r>
                      <a:r>
                        <a:rPr kumimoji="0" lang="en-US" sz="1400" b="0" i="0" u="none" strike="noStrike" cap="none" normalizeH="0" baseline="0" smtClean="0">
                          <a:ln>
                            <a:noFill/>
                          </a:ln>
                          <a:solidFill>
                            <a:schemeClr val="bg1"/>
                          </a:solidFill>
                          <a:effectLst/>
                          <a:latin typeface="Comic Sans MS" pitchFamily="66" charset="0"/>
                        </a:rPr>
                        <a:t>(NEC)</a:t>
                      </a:r>
                      <a:endParaRPr kumimoji="0" lang="en-US" sz="20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78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ASC White</a:t>
                      </a:r>
                      <a:r>
                        <a:rPr kumimoji="0" lang="en-US" sz="1400" b="0" i="0" u="none" strike="noStrike" cap="none" normalizeH="0" baseline="0" smtClean="0">
                          <a:ln>
                            <a:noFill/>
                          </a:ln>
                          <a:solidFill>
                            <a:schemeClr val="bg1"/>
                          </a:solidFill>
                          <a:effectLst/>
                          <a:latin typeface="Comic Sans MS" pitchFamily="66" charset="0"/>
                        </a:rPr>
                        <a:t> (IBM)</a:t>
                      </a:r>
                      <a:endParaRPr kumimoji="0" lang="en-US" sz="20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bg1"/>
                          </a:solidFill>
                          <a:effectLst/>
                          <a:latin typeface="Comic Sans MS" pitchFamily="66" charset="0"/>
                        </a:rPr>
                        <a:t>ASC Q</a:t>
                      </a:r>
                      <a:r>
                        <a:rPr kumimoji="0" lang="en-US" sz="1400" b="0" i="0" u="none" strike="noStrike" cap="none" normalizeH="0" baseline="0" smtClean="0">
                          <a:ln>
                            <a:noFill/>
                          </a:ln>
                          <a:solidFill>
                            <a:schemeClr val="bg1"/>
                          </a:solidFill>
                          <a:effectLst/>
                          <a:latin typeface="Comic Sans MS" pitchFamily="66" charset="0"/>
                        </a:rPr>
                        <a:t> (HP)</a:t>
                      </a:r>
                      <a:endParaRPr kumimoji="0" lang="en-US" sz="20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p:txBody>
          <a:bodyPr/>
          <a:lstStyle/>
          <a:p>
            <a:r>
              <a:rPr lang="en-US"/>
              <a:t>Conclusion</a:t>
            </a:r>
          </a:p>
        </p:txBody>
      </p:sp>
      <p:sp>
        <p:nvSpPr>
          <p:cNvPr id="486403" name="Rectangle 3"/>
          <p:cNvSpPr>
            <a:spLocks noGrp="1" noChangeArrowheads="1"/>
          </p:cNvSpPr>
          <p:nvPr>
            <p:ph type="body" idx="1"/>
          </p:nvPr>
        </p:nvSpPr>
        <p:spPr>
          <a:xfrm>
            <a:off x="457200" y="1517650"/>
            <a:ext cx="8229600" cy="4806950"/>
          </a:xfrm>
        </p:spPr>
        <p:txBody>
          <a:bodyPr/>
          <a:lstStyle/>
          <a:p>
            <a:r>
              <a:rPr lang="en-US"/>
              <a:t>Metrics for a Green500 Supercomputer List</a:t>
            </a:r>
          </a:p>
          <a:p>
            <a:pPr lvl="1"/>
            <a:r>
              <a:rPr lang="en-US"/>
              <a:t>Still no definitive metric to use</a:t>
            </a:r>
          </a:p>
          <a:p>
            <a:pPr lvl="2"/>
            <a:r>
              <a:rPr lang="en-US"/>
              <a:t>By process of elimination, we converged on FLOPS/watt, which is relatively easy to derive from the TOP500 Supercomputer List.</a:t>
            </a:r>
          </a:p>
          <a:p>
            <a:pPr lvl="1"/>
            <a:r>
              <a:rPr lang="en-US"/>
              <a:t>Insight with respect to current metrics</a:t>
            </a:r>
          </a:p>
          <a:p>
            <a:pPr>
              <a:spcBef>
                <a:spcPct val="80000"/>
              </a:spcBef>
            </a:pPr>
            <a:r>
              <a:rPr lang="en-US"/>
              <a:t>TOP500 as </a:t>
            </a:r>
            <a:r>
              <a:rPr lang="en-US">
                <a:solidFill>
                  <a:srgbClr val="33CC33"/>
                </a:solidFill>
              </a:rPr>
              <a:t>Green500</a:t>
            </a:r>
          </a:p>
          <a:p>
            <a:pPr lvl="1"/>
            <a:r>
              <a:rPr lang="en-US"/>
              <a:t>From the data presented, IBM and Cray make the most energy-efficient HPC systems today.</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p:txBody>
          <a:bodyPr/>
          <a:lstStyle/>
          <a:p>
            <a:r>
              <a:rPr lang="en-US"/>
              <a:t>Outline</a:t>
            </a:r>
          </a:p>
        </p:txBody>
      </p:sp>
      <p:sp>
        <p:nvSpPr>
          <p:cNvPr id="441347" name="Rectangle 3"/>
          <p:cNvSpPr>
            <a:spLocks noGrp="1" noChangeArrowheads="1"/>
          </p:cNvSpPr>
          <p:nvPr>
            <p:ph type="body" idx="1"/>
          </p:nvPr>
        </p:nvSpPr>
        <p:spPr/>
        <p:txBody>
          <a:bodyPr/>
          <a:lstStyle/>
          <a:p>
            <a:pPr>
              <a:spcBef>
                <a:spcPct val="40000"/>
              </a:spcBef>
            </a:pPr>
            <a:r>
              <a:rPr lang="en-US" sz="2800"/>
              <a:t>Introduction</a:t>
            </a:r>
          </a:p>
          <a:p>
            <a:pPr lvl="1">
              <a:spcBef>
                <a:spcPct val="40000"/>
              </a:spcBef>
            </a:pPr>
            <a:r>
              <a:rPr lang="en-US" sz="2400"/>
              <a:t>What Is Performance?</a:t>
            </a:r>
          </a:p>
          <a:p>
            <a:pPr lvl="1">
              <a:spcBef>
                <a:spcPct val="40000"/>
              </a:spcBef>
            </a:pPr>
            <a:r>
              <a:rPr lang="en-US" sz="2400"/>
              <a:t>Motivation:  The Need for a Green500 List</a:t>
            </a:r>
          </a:p>
          <a:p>
            <a:pPr>
              <a:spcBef>
                <a:spcPct val="40000"/>
              </a:spcBef>
            </a:pPr>
            <a:r>
              <a:rPr lang="en-US" sz="2800"/>
              <a:t>Challenges</a:t>
            </a:r>
          </a:p>
          <a:p>
            <a:pPr lvl="1">
              <a:spcBef>
                <a:spcPct val="40000"/>
              </a:spcBef>
            </a:pPr>
            <a:r>
              <a:rPr lang="en-US" sz="2400"/>
              <a:t>What Metric To Choose?</a:t>
            </a:r>
          </a:p>
          <a:p>
            <a:pPr lvl="1">
              <a:spcBef>
                <a:spcPct val="40000"/>
              </a:spcBef>
            </a:pPr>
            <a:r>
              <a:rPr lang="en-US" sz="2400"/>
              <a:t>Comparison of Available Metrics</a:t>
            </a:r>
          </a:p>
          <a:p>
            <a:pPr>
              <a:spcBef>
                <a:spcPct val="40000"/>
              </a:spcBef>
            </a:pPr>
            <a:r>
              <a:rPr lang="en-US" sz="2800"/>
              <a:t>TOP500 as Green500</a:t>
            </a:r>
          </a:p>
          <a:p>
            <a:pPr>
              <a:spcBef>
                <a:spcPct val="40000"/>
              </a:spcBef>
            </a:pPr>
            <a:r>
              <a:rPr lang="en-US" sz="2800"/>
              <a:t>Conclusion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p:txBody>
          <a:bodyPr/>
          <a:lstStyle/>
          <a:p>
            <a:r>
              <a:rPr lang="en-US"/>
              <a:t>For More Information</a:t>
            </a:r>
          </a:p>
        </p:txBody>
      </p:sp>
      <p:sp>
        <p:nvSpPr>
          <p:cNvPr id="382979" name="Rectangle 3"/>
          <p:cNvSpPr>
            <a:spLocks noGrp="1" noChangeArrowheads="1"/>
          </p:cNvSpPr>
          <p:nvPr>
            <p:ph type="body" idx="1"/>
          </p:nvPr>
        </p:nvSpPr>
        <p:spPr>
          <a:xfrm>
            <a:off x="457200" y="1474788"/>
            <a:ext cx="8229600" cy="4849812"/>
          </a:xfrm>
        </p:spPr>
        <p:txBody>
          <a:bodyPr/>
          <a:lstStyle/>
          <a:p>
            <a:r>
              <a:rPr lang="en-US"/>
              <a:t>Visit “Supercomputing in Small Spaces” at </a:t>
            </a:r>
            <a:r>
              <a:rPr lang="en-US">
                <a:hlinkClick r:id="rId3"/>
              </a:rPr>
              <a:t>http://sss.lanl.gov</a:t>
            </a:r>
            <a:endParaRPr lang="en-US"/>
          </a:p>
          <a:p>
            <a:pPr lvl="1"/>
            <a:r>
              <a:rPr lang="en-US"/>
              <a:t>Soon to be re-located to Virginia Tech</a:t>
            </a:r>
          </a:p>
          <a:p>
            <a:pPr>
              <a:spcBef>
                <a:spcPct val="80000"/>
              </a:spcBef>
            </a:pPr>
            <a:r>
              <a:rPr lang="en-US"/>
              <a:t>Contact Wu-chun Feng (a.k.a. “Wu”)</a:t>
            </a:r>
          </a:p>
          <a:p>
            <a:pPr lvl="1"/>
            <a:r>
              <a:rPr lang="en-US"/>
              <a:t>E-mail:  </a:t>
            </a:r>
            <a:r>
              <a:rPr lang="en-US">
                <a:hlinkClick r:id="rId4"/>
              </a:rPr>
              <a:t>feng@cs.vt.edu</a:t>
            </a:r>
            <a:endParaRPr lang="en-US"/>
          </a:p>
          <a:p>
            <a:pPr lvl="1"/>
            <a:r>
              <a:rPr lang="en-US"/>
              <a:t>Phone:  (540) 231-1192</a:t>
            </a:r>
          </a:p>
          <a:p>
            <a:pPr lvl="1"/>
            <a:r>
              <a:rPr lang="en-US"/>
              <a:t>Mailing Address</a:t>
            </a:r>
          </a:p>
          <a:p>
            <a:pPr lvl="2"/>
            <a:r>
              <a:rPr lang="en-US"/>
              <a:t>2200 Kraft Drive</a:t>
            </a:r>
          </a:p>
          <a:p>
            <a:pPr lvl="2">
              <a:spcBef>
                <a:spcPct val="0"/>
              </a:spcBef>
              <a:buFont typeface="Wingdings" pitchFamily="2" charset="2"/>
              <a:buNone/>
            </a:pPr>
            <a:r>
              <a:rPr lang="en-US"/>
              <a:t> 	Department of Computer Science</a:t>
            </a:r>
          </a:p>
          <a:p>
            <a:pPr lvl="2">
              <a:spcBef>
                <a:spcPct val="0"/>
              </a:spcBef>
              <a:buFont typeface="Wingdings" pitchFamily="2" charset="2"/>
              <a:buNone/>
            </a:pPr>
            <a:r>
              <a:rPr lang="en-US"/>
              <a:t>	Virginia Tech</a:t>
            </a:r>
          </a:p>
          <a:p>
            <a:pPr lvl="2">
              <a:spcBef>
                <a:spcPct val="0"/>
              </a:spcBef>
              <a:buFont typeface="Wingdings" pitchFamily="2" charset="2"/>
              <a:buNone/>
            </a:pPr>
            <a:r>
              <a:rPr lang="en-US"/>
              <a:t>	Blacksburg, VA 24060</a:t>
            </a:r>
          </a:p>
        </p:txBody>
      </p:sp>
      <p:pic>
        <p:nvPicPr>
          <p:cNvPr id="382980" name="Picture 4" descr="sss_logo_b"/>
          <p:cNvPicPr>
            <a:picLocks noChangeAspect="1" noChangeArrowheads="1"/>
          </p:cNvPicPr>
          <p:nvPr/>
        </p:nvPicPr>
        <p:blipFill>
          <a:blip r:embed="rId5">
            <a:extLst>
              <a:ext uri="{28A0092B-C50C-407E-A947-70E740481C1C}">
                <a14:useLocalDpi xmlns:a14="http://schemas.microsoft.com/office/drawing/2010/main" val="0"/>
              </a:ext>
            </a:extLst>
          </a:blip>
          <a:srcRect t="7928" b="7080"/>
          <a:stretch>
            <a:fillRect/>
          </a:stretch>
        </p:blipFill>
        <p:spPr bwMode="auto">
          <a:xfrm>
            <a:off x="6931025" y="1501775"/>
            <a:ext cx="1527175"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2981" name="Picture 5" descr="040317-Portrait-Web"/>
          <p:cNvPicPr>
            <a:picLocks noChangeAspect="1" noChangeArrowheads="1"/>
          </p:cNvPicPr>
          <p:nvPr/>
        </p:nvPicPr>
        <p:blipFill>
          <a:blip r:embed="rId6">
            <a:extLst>
              <a:ext uri="{28A0092B-C50C-407E-A947-70E740481C1C}">
                <a14:useLocalDpi xmlns:a14="http://schemas.microsoft.com/office/drawing/2010/main" val="0"/>
              </a:ext>
            </a:extLst>
          </a:blip>
          <a:srcRect b="21098"/>
          <a:stretch>
            <a:fillRect/>
          </a:stretch>
        </p:blipFill>
        <p:spPr bwMode="auto">
          <a:xfrm>
            <a:off x="5580063" y="3681413"/>
            <a:ext cx="1262062" cy="150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6" name="Rectangle 6"/>
          <p:cNvSpPr>
            <a:spLocks noGrp="1" noChangeArrowheads="1"/>
          </p:cNvSpPr>
          <p:nvPr>
            <p:ph type="title"/>
          </p:nvPr>
        </p:nvSpPr>
        <p:spPr>
          <a:xfrm>
            <a:off x="922338" y="2911475"/>
            <a:ext cx="7543800" cy="661988"/>
          </a:xfrm>
        </p:spPr>
        <p:txBody>
          <a:bodyPr/>
          <a:lstStyle/>
          <a:p>
            <a:pPr algn="ctr"/>
            <a:r>
              <a:rPr lang="en-US"/>
              <a:t>EXTRA SLIDES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a:xfrm>
            <a:off x="517525" y="354013"/>
            <a:ext cx="6564313" cy="715962"/>
          </a:xfrm>
        </p:spPr>
        <p:txBody>
          <a:bodyPr/>
          <a:lstStyle/>
          <a:p>
            <a:r>
              <a:rPr lang="en-US"/>
              <a:t>Moore’s Law for Power</a:t>
            </a:r>
          </a:p>
        </p:txBody>
      </p:sp>
      <p:sp>
        <p:nvSpPr>
          <p:cNvPr id="413699" name="Rectangle 3"/>
          <p:cNvSpPr>
            <a:spLocks noChangeArrowheads="1"/>
          </p:cNvSpPr>
          <p:nvPr/>
        </p:nvSpPr>
        <p:spPr bwMode="auto">
          <a:xfrm>
            <a:off x="996950" y="1524000"/>
            <a:ext cx="6865938" cy="401955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00" name="Line 4"/>
          <p:cNvSpPr>
            <a:spLocks noChangeShapeType="1"/>
          </p:cNvSpPr>
          <p:nvPr/>
        </p:nvSpPr>
        <p:spPr bwMode="auto">
          <a:xfrm flipV="1">
            <a:off x="1235075" y="2020888"/>
            <a:ext cx="6045200" cy="334010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01" name="Text Box 5"/>
          <p:cNvSpPr txBox="1">
            <a:spLocks noChangeArrowheads="1"/>
          </p:cNvSpPr>
          <p:nvPr/>
        </p:nvSpPr>
        <p:spPr bwMode="auto">
          <a:xfrm>
            <a:off x="777875" y="5400675"/>
            <a:ext cx="276225" cy="3365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en-US" sz="1600">
                <a:solidFill>
                  <a:schemeClr val="bg1"/>
                </a:solidFill>
              </a:rPr>
              <a:t>1</a:t>
            </a:r>
            <a:endParaRPr lang="en-US" sz="1600" i="1">
              <a:solidFill>
                <a:schemeClr val="bg1"/>
              </a:solidFill>
            </a:endParaRPr>
          </a:p>
        </p:txBody>
      </p:sp>
      <p:sp>
        <p:nvSpPr>
          <p:cNvPr id="413702" name="Text Box 6"/>
          <p:cNvSpPr txBox="1">
            <a:spLocks noChangeArrowheads="1"/>
          </p:cNvSpPr>
          <p:nvPr/>
        </p:nvSpPr>
        <p:spPr bwMode="auto">
          <a:xfrm>
            <a:off x="609600" y="4032250"/>
            <a:ext cx="400050" cy="3365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en-US" sz="1600">
                <a:solidFill>
                  <a:schemeClr val="bg1"/>
                </a:solidFill>
              </a:rPr>
              <a:t>10</a:t>
            </a:r>
            <a:endParaRPr lang="en-US" sz="1600" i="1">
              <a:solidFill>
                <a:schemeClr val="bg1"/>
              </a:solidFill>
            </a:endParaRPr>
          </a:p>
        </p:txBody>
      </p:sp>
      <p:sp>
        <p:nvSpPr>
          <p:cNvPr id="413703" name="Line 7"/>
          <p:cNvSpPr>
            <a:spLocks noChangeShapeType="1"/>
          </p:cNvSpPr>
          <p:nvPr/>
        </p:nvSpPr>
        <p:spPr bwMode="auto">
          <a:xfrm>
            <a:off x="996950" y="4175125"/>
            <a:ext cx="642143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04" name="Line 8"/>
          <p:cNvSpPr>
            <a:spLocks noChangeShapeType="1"/>
          </p:cNvSpPr>
          <p:nvPr/>
        </p:nvSpPr>
        <p:spPr bwMode="auto">
          <a:xfrm>
            <a:off x="1009650" y="2819400"/>
            <a:ext cx="642143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05" name="Text Box 9"/>
          <p:cNvSpPr txBox="1">
            <a:spLocks noChangeArrowheads="1"/>
          </p:cNvSpPr>
          <p:nvPr/>
        </p:nvSpPr>
        <p:spPr bwMode="auto">
          <a:xfrm>
            <a:off x="490538" y="2689225"/>
            <a:ext cx="523875" cy="3365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en-US" sz="1600">
                <a:solidFill>
                  <a:schemeClr val="bg1"/>
                </a:solidFill>
              </a:rPr>
              <a:t>100</a:t>
            </a:r>
            <a:endParaRPr lang="en-US" sz="1600" i="1">
              <a:solidFill>
                <a:schemeClr val="bg1"/>
              </a:solidFill>
            </a:endParaRPr>
          </a:p>
        </p:txBody>
      </p:sp>
      <p:sp>
        <p:nvSpPr>
          <p:cNvPr id="413706" name="Text Box 10"/>
          <p:cNvSpPr txBox="1">
            <a:spLocks noChangeArrowheads="1"/>
          </p:cNvSpPr>
          <p:nvPr/>
        </p:nvSpPr>
        <p:spPr bwMode="auto">
          <a:xfrm>
            <a:off x="382588" y="1393825"/>
            <a:ext cx="647700" cy="3365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en-US" sz="1600">
                <a:solidFill>
                  <a:schemeClr val="bg1"/>
                </a:solidFill>
              </a:rPr>
              <a:t>1000</a:t>
            </a:r>
            <a:endParaRPr lang="en-US" sz="1600" i="1">
              <a:solidFill>
                <a:schemeClr val="bg1"/>
              </a:solidFill>
            </a:endParaRPr>
          </a:p>
        </p:txBody>
      </p:sp>
      <p:sp>
        <p:nvSpPr>
          <p:cNvPr id="413707" name="Line 11"/>
          <p:cNvSpPr>
            <a:spLocks noChangeShapeType="1"/>
          </p:cNvSpPr>
          <p:nvPr/>
        </p:nvSpPr>
        <p:spPr bwMode="auto">
          <a:xfrm>
            <a:off x="1663700" y="5470525"/>
            <a:ext cx="0" cy="730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08" name="Line 12"/>
          <p:cNvSpPr>
            <a:spLocks noChangeShapeType="1"/>
          </p:cNvSpPr>
          <p:nvPr/>
        </p:nvSpPr>
        <p:spPr bwMode="auto">
          <a:xfrm>
            <a:off x="2316163" y="5481638"/>
            <a:ext cx="0" cy="730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09" name="Line 13"/>
          <p:cNvSpPr>
            <a:spLocks noChangeShapeType="1"/>
          </p:cNvSpPr>
          <p:nvPr/>
        </p:nvSpPr>
        <p:spPr bwMode="auto">
          <a:xfrm>
            <a:off x="2970213" y="5481638"/>
            <a:ext cx="0" cy="730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10" name="Line 14"/>
          <p:cNvSpPr>
            <a:spLocks noChangeShapeType="1"/>
          </p:cNvSpPr>
          <p:nvPr/>
        </p:nvSpPr>
        <p:spPr bwMode="auto">
          <a:xfrm>
            <a:off x="3622675" y="5481638"/>
            <a:ext cx="0" cy="730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11" name="Line 15"/>
          <p:cNvSpPr>
            <a:spLocks noChangeShapeType="1"/>
          </p:cNvSpPr>
          <p:nvPr/>
        </p:nvSpPr>
        <p:spPr bwMode="auto">
          <a:xfrm>
            <a:off x="4276725" y="5481638"/>
            <a:ext cx="0" cy="730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12" name="Line 16"/>
          <p:cNvSpPr>
            <a:spLocks noChangeShapeType="1"/>
          </p:cNvSpPr>
          <p:nvPr/>
        </p:nvSpPr>
        <p:spPr bwMode="auto">
          <a:xfrm>
            <a:off x="4879975" y="5481638"/>
            <a:ext cx="0" cy="730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13" name="Line 17"/>
          <p:cNvSpPr>
            <a:spLocks noChangeShapeType="1"/>
          </p:cNvSpPr>
          <p:nvPr/>
        </p:nvSpPr>
        <p:spPr bwMode="auto">
          <a:xfrm>
            <a:off x="5483225" y="5481638"/>
            <a:ext cx="0" cy="730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14" name="Line 18"/>
          <p:cNvSpPr>
            <a:spLocks noChangeShapeType="1"/>
          </p:cNvSpPr>
          <p:nvPr/>
        </p:nvSpPr>
        <p:spPr bwMode="auto">
          <a:xfrm>
            <a:off x="6156325" y="5481638"/>
            <a:ext cx="0" cy="730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15" name="Line 19"/>
          <p:cNvSpPr>
            <a:spLocks noChangeShapeType="1"/>
          </p:cNvSpPr>
          <p:nvPr/>
        </p:nvSpPr>
        <p:spPr bwMode="auto">
          <a:xfrm>
            <a:off x="6826250" y="5481638"/>
            <a:ext cx="0" cy="730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16" name="Text Box 20"/>
          <p:cNvSpPr txBox="1">
            <a:spLocks noChangeArrowheads="1"/>
          </p:cNvSpPr>
          <p:nvPr/>
        </p:nvSpPr>
        <p:spPr bwMode="auto">
          <a:xfrm>
            <a:off x="1093788" y="5580063"/>
            <a:ext cx="471487" cy="27463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200">
                <a:solidFill>
                  <a:schemeClr val="bg1"/>
                </a:solidFill>
              </a:rPr>
              <a:t>1.5</a:t>
            </a:r>
            <a:r>
              <a:rPr lang="en-US" sz="1200">
                <a:solidFill>
                  <a:schemeClr val="bg1"/>
                </a:solidFill>
                <a:sym typeface="Symbol" pitchFamily="18" charset="2"/>
              </a:rPr>
              <a:t></a:t>
            </a:r>
            <a:endParaRPr lang="en-US" sz="1200">
              <a:solidFill>
                <a:schemeClr val="bg1"/>
              </a:solidFill>
            </a:endParaRPr>
          </a:p>
        </p:txBody>
      </p:sp>
      <p:sp>
        <p:nvSpPr>
          <p:cNvPr id="413717" name="Text Box 21"/>
          <p:cNvSpPr txBox="1">
            <a:spLocks noChangeArrowheads="1"/>
          </p:cNvSpPr>
          <p:nvPr/>
        </p:nvSpPr>
        <p:spPr bwMode="auto">
          <a:xfrm>
            <a:off x="1809750" y="5580063"/>
            <a:ext cx="339725" cy="27463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200">
                <a:solidFill>
                  <a:schemeClr val="bg1"/>
                </a:solidFill>
              </a:rPr>
              <a:t>1</a:t>
            </a:r>
            <a:r>
              <a:rPr lang="en-US" sz="1200">
                <a:solidFill>
                  <a:schemeClr val="bg1"/>
                </a:solidFill>
                <a:sym typeface="Symbol" pitchFamily="18" charset="2"/>
              </a:rPr>
              <a:t></a:t>
            </a:r>
            <a:endParaRPr lang="en-US" sz="1200">
              <a:solidFill>
                <a:schemeClr val="bg1"/>
              </a:solidFill>
            </a:endParaRPr>
          </a:p>
        </p:txBody>
      </p:sp>
      <p:sp>
        <p:nvSpPr>
          <p:cNvPr id="413718" name="Text Box 22"/>
          <p:cNvSpPr txBox="1">
            <a:spLocks noChangeArrowheads="1"/>
          </p:cNvSpPr>
          <p:nvPr/>
        </p:nvSpPr>
        <p:spPr bwMode="auto">
          <a:xfrm>
            <a:off x="2425700" y="5580063"/>
            <a:ext cx="496888" cy="27463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200">
                <a:solidFill>
                  <a:schemeClr val="bg1"/>
                </a:solidFill>
              </a:rPr>
              <a:t>0.7</a:t>
            </a:r>
            <a:r>
              <a:rPr lang="en-US" sz="1200">
                <a:solidFill>
                  <a:schemeClr val="bg1"/>
                </a:solidFill>
                <a:sym typeface="Symbol" pitchFamily="18" charset="2"/>
              </a:rPr>
              <a:t></a:t>
            </a:r>
            <a:endParaRPr lang="en-US" sz="1200">
              <a:solidFill>
                <a:schemeClr val="bg1"/>
              </a:solidFill>
            </a:endParaRPr>
          </a:p>
        </p:txBody>
      </p:sp>
      <p:sp>
        <p:nvSpPr>
          <p:cNvPr id="413719" name="Text Box 23"/>
          <p:cNvSpPr txBox="1">
            <a:spLocks noChangeArrowheads="1"/>
          </p:cNvSpPr>
          <p:nvPr/>
        </p:nvSpPr>
        <p:spPr bwMode="auto">
          <a:xfrm>
            <a:off x="3092450" y="5580063"/>
            <a:ext cx="496888" cy="27463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200">
                <a:solidFill>
                  <a:schemeClr val="bg1"/>
                </a:solidFill>
              </a:rPr>
              <a:t>0.5</a:t>
            </a:r>
            <a:r>
              <a:rPr lang="en-US" sz="1200">
                <a:solidFill>
                  <a:schemeClr val="bg1"/>
                </a:solidFill>
                <a:sym typeface="Symbol" pitchFamily="18" charset="2"/>
              </a:rPr>
              <a:t></a:t>
            </a:r>
            <a:endParaRPr lang="en-US" sz="1200">
              <a:solidFill>
                <a:schemeClr val="bg1"/>
              </a:solidFill>
            </a:endParaRPr>
          </a:p>
        </p:txBody>
      </p:sp>
      <p:sp>
        <p:nvSpPr>
          <p:cNvPr id="413720" name="Text Box 24"/>
          <p:cNvSpPr txBox="1">
            <a:spLocks noChangeArrowheads="1"/>
          </p:cNvSpPr>
          <p:nvPr/>
        </p:nvSpPr>
        <p:spPr bwMode="auto">
          <a:xfrm>
            <a:off x="3695700" y="5580063"/>
            <a:ext cx="590550" cy="27463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200">
                <a:solidFill>
                  <a:schemeClr val="bg1"/>
                </a:solidFill>
              </a:rPr>
              <a:t>0.35</a:t>
            </a:r>
            <a:r>
              <a:rPr lang="en-US" sz="1200">
                <a:solidFill>
                  <a:schemeClr val="bg1"/>
                </a:solidFill>
                <a:sym typeface="Symbol" pitchFamily="18" charset="2"/>
              </a:rPr>
              <a:t></a:t>
            </a:r>
            <a:endParaRPr lang="en-US" sz="1200">
              <a:solidFill>
                <a:schemeClr val="bg1"/>
              </a:solidFill>
            </a:endParaRPr>
          </a:p>
        </p:txBody>
      </p:sp>
      <p:sp>
        <p:nvSpPr>
          <p:cNvPr id="413721" name="Text Box 25"/>
          <p:cNvSpPr txBox="1">
            <a:spLocks noChangeArrowheads="1"/>
          </p:cNvSpPr>
          <p:nvPr/>
        </p:nvSpPr>
        <p:spPr bwMode="auto">
          <a:xfrm>
            <a:off x="4311650" y="5580063"/>
            <a:ext cx="590550" cy="27463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200">
                <a:solidFill>
                  <a:schemeClr val="bg1"/>
                </a:solidFill>
              </a:rPr>
              <a:t>0.25</a:t>
            </a:r>
            <a:r>
              <a:rPr lang="en-US" sz="1200">
                <a:solidFill>
                  <a:schemeClr val="bg1"/>
                </a:solidFill>
                <a:sym typeface="Symbol" pitchFamily="18" charset="2"/>
              </a:rPr>
              <a:t></a:t>
            </a:r>
            <a:endParaRPr lang="en-US" sz="1200">
              <a:solidFill>
                <a:schemeClr val="bg1"/>
              </a:solidFill>
            </a:endParaRPr>
          </a:p>
        </p:txBody>
      </p:sp>
      <p:sp>
        <p:nvSpPr>
          <p:cNvPr id="413722" name="Text Box 26"/>
          <p:cNvSpPr txBox="1">
            <a:spLocks noChangeArrowheads="1"/>
          </p:cNvSpPr>
          <p:nvPr/>
        </p:nvSpPr>
        <p:spPr bwMode="auto">
          <a:xfrm>
            <a:off x="4927600" y="5580063"/>
            <a:ext cx="565150" cy="27463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200">
                <a:solidFill>
                  <a:schemeClr val="bg1"/>
                </a:solidFill>
              </a:rPr>
              <a:t>0.18</a:t>
            </a:r>
            <a:r>
              <a:rPr lang="en-US" sz="1200">
                <a:solidFill>
                  <a:schemeClr val="bg1"/>
                </a:solidFill>
                <a:sym typeface="Symbol" pitchFamily="18" charset="2"/>
              </a:rPr>
              <a:t></a:t>
            </a:r>
            <a:endParaRPr lang="en-US" sz="1200">
              <a:solidFill>
                <a:schemeClr val="bg1"/>
              </a:solidFill>
            </a:endParaRPr>
          </a:p>
        </p:txBody>
      </p:sp>
      <p:sp>
        <p:nvSpPr>
          <p:cNvPr id="413723" name="Text Box 27"/>
          <p:cNvSpPr txBox="1">
            <a:spLocks noChangeArrowheads="1"/>
          </p:cNvSpPr>
          <p:nvPr/>
        </p:nvSpPr>
        <p:spPr bwMode="auto">
          <a:xfrm>
            <a:off x="5543550" y="5580063"/>
            <a:ext cx="565150" cy="27463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200">
                <a:solidFill>
                  <a:schemeClr val="bg1"/>
                </a:solidFill>
              </a:rPr>
              <a:t>0.13</a:t>
            </a:r>
            <a:r>
              <a:rPr lang="en-US" sz="1200">
                <a:solidFill>
                  <a:schemeClr val="bg1"/>
                </a:solidFill>
                <a:sym typeface="Symbol" pitchFamily="18" charset="2"/>
              </a:rPr>
              <a:t></a:t>
            </a:r>
            <a:endParaRPr lang="en-US" sz="1200">
              <a:solidFill>
                <a:schemeClr val="bg1"/>
              </a:solidFill>
            </a:endParaRPr>
          </a:p>
        </p:txBody>
      </p:sp>
      <p:sp>
        <p:nvSpPr>
          <p:cNvPr id="413724" name="Text Box 28"/>
          <p:cNvSpPr txBox="1">
            <a:spLocks noChangeArrowheads="1"/>
          </p:cNvSpPr>
          <p:nvPr/>
        </p:nvSpPr>
        <p:spPr bwMode="auto">
          <a:xfrm>
            <a:off x="6221413" y="5580063"/>
            <a:ext cx="471487" cy="27463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200">
                <a:solidFill>
                  <a:schemeClr val="bg1"/>
                </a:solidFill>
              </a:rPr>
              <a:t>0.1</a:t>
            </a:r>
            <a:r>
              <a:rPr lang="en-US" sz="1200">
                <a:solidFill>
                  <a:schemeClr val="bg1"/>
                </a:solidFill>
                <a:sym typeface="Symbol" pitchFamily="18" charset="2"/>
              </a:rPr>
              <a:t></a:t>
            </a:r>
            <a:endParaRPr lang="en-US" sz="1200">
              <a:solidFill>
                <a:schemeClr val="bg1"/>
              </a:solidFill>
            </a:endParaRPr>
          </a:p>
        </p:txBody>
      </p:sp>
      <p:sp>
        <p:nvSpPr>
          <p:cNvPr id="413725" name="Text Box 29"/>
          <p:cNvSpPr txBox="1">
            <a:spLocks noChangeArrowheads="1"/>
          </p:cNvSpPr>
          <p:nvPr/>
        </p:nvSpPr>
        <p:spPr bwMode="auto">
          <a:xfrm>
            <a:off x="6799263" y="5584825"/>
            <a:ext cx="590550" cy="27463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200">
                <a:solidFill>
                  <a:schemeClr val="bg1"/>
                </a:solidFill>
              </a:rPr>
              <a:t>0.07</a:t>
            </a:r>
            <a:r>
              <a:rPr lang="en-US" sz="1200">
                <a:solidFill>
                  <a:schemeClr val="bg1"/>
                </a:solidFill>
                <a:sym typeface="Symbol" pitchFamily="18" charset="2"/>
              </a:rPr>
              <a:t></a:t>
            </a:r>
            <a:endParaRPr lang="en-US" sz="1200">
              <a:solidFill>
                <a:schemeClr val="bg1"/>
              </a:solidFill>
            </a:endParaRPr>
          </a:p>
        </p:txBody>
      </p:sp>
      <p:sp>
        <p:nvSpPr>
          <p:cNvPr id="413726" name="AutoShape 30"/>
          <p:cNvSpPr>
            <a:spLocks noChangeAspect="1" noChangeArrowheads="1"/>
          </p:cNvSpPr>
          <p:nvPr/>
        </p:nvSpPr>
        <p:spPr bwMode="auto">
          <a:xfrm>
            <a:off x="1069975" y="5259388"/>
            <a:ext cx="252413" cy="242887"/>
          </a:xfrm>
          <a:prstGeom prst="diamond">
            <a:avLst/>
          </a:prstGeom>
          <a:solidFill>
            <a:srgbClr val="00008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27" name="AutoShape 31"/>
          <p:cNvSpPr>
            <a:spLocks noChangeAspect="1" noChangeArrowheads="1"/>
          </p:cNvSpPr>
          <p:nvPr/>
        </p:nvSpPr>
        <p:spPr bwMode="auto">
          <a:xfrm>
            <a:off x="1889125" y="4970463"/>
            <a:ext cx="252413" cy="244475"/>
          </a:xfrm>
          <a:prstGeom prst="diamond">
            <a:avLst/>
          </a:prstGeom>
          <a:solidFill>
            <a:srgbClr val="00008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28" name="AutoShape 32"/>
          <p:cNvSpPr>
            <a:spLocks noChangeAspect="1" noChangeArrowheads="1"/>
          </p:cNvSpPr>
          <p:nvPr/>
        </p:nvSpPr>
        <p:spPr bwMode="auto">
          <a:xfrm>
            <a:off x="2547938" y="3998913"/>
            <a:ext cx="252412" cy="244475"/>
          </a:xfrm>
          <a:prstGeom prst="diamond">
            <a:avLst/>
          </a:prstGeom>
          <a:solidFill>
            <a:srgbClr val="00008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29" name="AutoShape 33"/>
          <p:cNvSpPr>
            <a:spLocks noChangeAspect="1" noChangeArrowheads="1"/>
          </p:cNvSpPr>
          <p:nvPr/>
        </p:nvSpPr>
        <p:spPr bwMode="auto">
          <a:xfrm>
            <a:off x="3595688" y="3590925"/>
            <a:ext cx="252412" cy="244475"/>
          </a:xfrm>
          <a:prstGeom prst="diamond">
            <a:avLst/>
          </a:prstGeom>
          <a:solidFill>
            <a:srgbClr val="00008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30" name="AutoShape 34"/>
          <p:cNvSpPr>
            <a:spLocks noChangeAspect="1" noChangeArrowheads="1"/>
          </p:cNvSpPr>
          <p:nvPr/>
        </p:nvSpPr>
        <p:spPr bwMode="auto">
          <a:xfrm>
            <a:off x="4257675" y="3362325"/>
            <a:ext cx="252413" cy="244475"/>
          </a:xfrm>
          <a:prstGeom prst="diamond">
            <a:avLst/>
          </a:prstGeom>
          <a:solidFill>
            <a:srgbClr val="00008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31" name="AutoShape 35"/>
          <p:cNvSpPr>
            <a:spLocks noChangeAspect="1" noChangeArrowheads="1"/>
          </p:cNvSpPr>
          <p:nvPr/>
        </p:nvSpPr>
        <p:spPr bwMode="auto">
          <a:xfrm>
            <a:off x="4638675" y="3302000"/>
            <a:ext cx="252413" cy="242888"/>
          </a:xfrm>
          <a:prstGeom prst="diamond">
            <a:avLst/>
          </a:prstGeom>
          <a:solidFill>
            <a:srgbClr val="00008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32" name="AutoShape 36"/>
          <p:cNvSpPr>
            <a:spLocks noChangeAspect="1" noChangeArrowheads="1"/>
          </p:cNvSpPr>
          <p:nvPr/>
        </p:nvSpPr>
        <p:spPr bwMode="auto">
          <a:xfrm>
            <a:off x="5056188" y="2997200"/>
            <a:ext cx="252412" cy="244475"/>
          </a:xfrm>
          <a:prstGeom prst="diamond">
            <a:avLst/>
          </a:prstGeom>
          <a:solidFill>
            <a:srgbClr val="00008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33" name="Text Box 37"/>
          <p:cNvSpPr txBox="1">
            <a:spLocks noChangeArrowheads="1"/>
          </p:cNvSpPr>
          <p:nvPr/>
        </p:nvSpPr>
        <p:spPr bwMode="auto">
          <a:xfrm>
            <a:off x="1385888" y="5221288"/>
            <a:ext cx="1628775" cy="3667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solidFill>
                  <a:schemeClr val="bg1"/>
                </a:solidFill>
              </a:rPr>
              <a:t>I386 – 1 watt</a:t>
            </a:r>
            <a:endParaRPr lang="en-US" i="1">
              <a:solidFill>
                <a:schemeClr val="bg1"/>
              </a:solidFill>
            </a:endParaRPr>
          </a:p>
        </p:txBody>
      </p:sp>
      <p:sp>
        <p:nvSpPr>
          <p:cNvPr id="413734" name="Text Box 38"/>
          <p:cNvSpPr txBox="1">
            <a:spLocks noChangeArrowheads="1"/>
          </p:cNvSpPr>
          <p:nvPr/>
        </p:nvSpPr>
        <p:spPr bwMode="auto">
          <a:xfrm>
            <a:off x="2081213" y="4916488"/>
            <a:ext cx="1776412" cy="3667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solidFill>
                  <a:schemeClr val="bg1"/>
                </a:solidFill>
              </a:rPr>
              <a:t>I486 – 2 watts</a:t>
            </a:r>
            <a:endParaRPr lang="en-US" i="1">
              <a:solidFill>
                <a:schemeClr val="bg1"/>
              </a:solidFill>
            </a:endParaRPr>
          </a:p>
        </p:txBody>
      </p:sp>
      <p:sp>
        <p:nvSpPr>
          <p:cNvPr id="413735" name="Text Box 39"/>
          <p:cNvSpPr txBox="1">
            <a:spLocks noChangeArrowheads="1"/>
          </p:cNvSpPr>
          <p:nvPr/>
        </p:nvSpPr>
        <p:spPr bwMode="auto">
          <a:xfrm>
            <a:off x="2640013" y="4183063"/>
            <a:ext cx="2166937" cy="3667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solidFill>
                  <a:schemeClr val="bg1"/>
                </a:solidFill>
              </a:rPr>
              <a:t>Pentium – 14 watts</a:t>
            </a:r>
          </a:p>
        </p:txBody>
      </p:sp>
      <p:sp>
        <p:nvSpPr>
          <p:cNvPr id="413736" name="Text Box 40"/>
          <p:cNvSpPr txBox="1">
            <a:spLocks noChangeArrowheads="1"/>
          </p:cNvSpPr>
          <p:nvPr/>
        </p:nvSpPr>
        <p:spPr bwMode="auto">
          <a:xfrm>
            <a:off x="4110038" y="3702050"/>
            <a:ext cx="2620962" cy="3667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solidFill>
                  <a:schemeClr val="bg1"/>
                </a:solidFill>
              </a:rPr>
              <a:t>Pentium Pro – 30 watts</a:t>
            </a:r>
          </a:p>
        </p:txBody>
      </p:sp>
      <p:sp>
        <p:nvSpPr>
          <p:cNvPr id="413737" name="Text Box 41"/>
          <p:cNvSpPr txBox="1">
            <a:spLocks noChangeArrowheads="1"/>
          </p:cNvSpPr>
          <p:nvPr/>
        </p:nvSpPr>
        <p:spPr bwMode="auto">
          <a:xfrm>
            <a:off x="4440238" y="3473450"/>
            <a:ext cx="2522537" cy="3667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solidFill>
                  <a:schemeClr val="bg1"/>
                </a:solidFill>
              </a:rPr>
              <a:t>Pentium II – 35 watts</a:t>
            </a:r>
          </a:p>
        </p:txBody>
      </p:sp>
      <p:sp>
        <p:nvSpPr>
          <p:cNvPr id="413738" name="Text Box 42"/>
          <p:cNvSpPr txBox="1">
            <a:spLocks noChangeArrowheads="1"/>
          </p:cNvSpPr>
          <p:nvPr/>
        </p:nvSpPr>
        <p:spPr bwMode="auto">
          <a:xfrm>
            <a:off x="4910138" y="3230563"/>
            <a:ext cx="2647950" cy="3667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solidFill>
                  <a:schemeClr val="bg1"/>
                </a:solidFill>
              </a:rPr>
              <a:t>Pentium III – 35 watts</a:t>
            </a:r>
          </a:p>
        </p:txBody>
      </p:sp>
      <p:sp>
        <p:nvSpPr>
          <p:cNvPr id="413739" name="Text Box 43"/>
          <p:cNvSpPr txBox="1">
            <a:spLocks noChangeArrowheads="1"/>
          </p:cNvSpPr>
          <p:nvPr/>
        </p:nvSpPr>
        <p:spPr bwMode="auto">
          <a:xfrm>
            <a:off x="990600" y="1568450"/>
            <a:ext cx="2243138" cy="6413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solidFill>
                  <a:schemeClr val="bg1"/>
                </a:solidFill>
              </a:rPr>
              <a:t>Chip Maximum </a:t>
            </a:r>
          </a:p>
          <a:p>
            <a:pPr eaLnBrk="0" hangingPunct="0"/>
            <a:r>
              <a:rPr lang="en-US">
                <a:solidFill>
                  <a:schemeClr val="bg1"/>
                </a:solidFill>
              </a:rPr>
              <a:t>Power in watts/cm</a:t>
            </a:r>
            <a:r>
              <a:rPr lang="en-US" baseline="30000">
                <a:solidFill>
                  <a:schemeClr val="bg1"/>
                </a:solidFill>
              </a:rPr>
              <a:t>2</a:t>
            </a:r>
            <a:endParaRPr lang="en-US" i="1">
              <a:solidFill>
                <a:schemeClr val="bg1"/>
              </a:solidFill>
            </a:endParaRPr>
          </a:p>
        </p:txBody>
      </p:sp>
      <p:grpSp>
        <p:nvGrpSpPr>
          <p:cNvPr id="413740" name="Group 44"/>
          <p:cNvGrpSpPr>
            <a:grpSpLocks/>
          </p:cNvGrpSpPr>
          <p:nvPr/>
        </p:nvGrpSpPr>
        <p:grpSpPr bwMode="auto">
          <a:xfrm>
            <a:off x="1433513" y="3354388"/>
            <a:ext cx="2390775" cy="768350"/>
            <a:chOff x="1182" y="2145"/>
            <a:chExt cx="1506" cy="484"/>
          </a:xfrm>
        </p:grpSpPr>
        <p:sp>
          <p:nvSpPr>
            <p:cNvPr id="413741" name="Oval 45"/>
            <p:cNvSpPr>
              <a:spLocks noChangeAspect="1" noChangeArrowheads="1"/>
            </p:cNvSpPr>
            <p:nvPr/>
          </p:nvSpPr>
          <p:spPr bwMode="auto">
            <a:xfrm>
              <a:off x="2493" y="2482"/>
              <a:ext cx="195" cy="147"/>
            </a:xfrm>
            <a:prstGeom prst="ellipse">
              <a:avLst/>
            </a:prstGeom>
            <a:solidFill>
              <a:srgbClr val="FF0000"/>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42" name="Line 46"/>
            <p:cNvSpPr>
              <a:spLocks noChangeShapeType="1"/>
            </p:cNvSpPr>
            <p:nvPr/>
          </p:nvSpPr>
          <p:spPr bwMode="auto">
            <a:xfrm>
              <a:off x="1228" y="2558"/>
              <a:ext cx="1306" cy="0"/>
            </a:xfrm>
            <a:prstGeom prst="line">
              <a:avLst/>
            </a:prstGeom>
            <a:noFill/>
            <a:ln w="508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43" name="Text Box 47"/>
            <p:cNvSpPr txBox="1">
              <a:spLocks noChangeArrowheads="1"/>
            </p:cNvSpPr>
            <p:nvPr/>
          </p:nvSpPr>
          <p:spPr bwMode="auto">
            <a:xfrm>
              <a:off x="1182" y="2145"/>
              <a:ext cx="1118" cy="404"/>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600">
                  <a:solidFill>
                    <a:schemeClr val="bg1"/>
                  </a:solidFill>
                </a:rPr>
                <a:t>Surpassed</a:t>
              </a:r>
            </a:p>
            <a:p>
              <a:pPr eaLnBrk="0" hangingPunct="0"/>
              <a:r>
                <a:rPr lang="en-US" sz="2000">
                  <a:solidFill>
                    <a:schemeClr val="bg1"/>
                  </a:solidFill>
                </a:rPr>
                <a:t>Heating Plate</a:t>
              </a:r>
              <a:endParaRPr lang="en-US" sz="2000" i="1">
                <a:solidFill>
                  <a:schemeClr val="bg1"/>
                </a:solidFill>
              </a:endParaRPr>
            </a:p>
          </p:txBody>
        </p:sp>
      </p:grpSp>
      <p:grpSp>
        <p:nvGrpSpPr>
          <p:cNvPr id="413744" name="Group 48"/>
          <p:cNvGrpSpPr>
            <a:grpSpLocks/>
          </p:cNvGrpSpPr>
          <p:nvPr/>
        </p:nvGrpSpPr>
        <p:grpSpPr bwMode="auto">
          <a:xfrm>
            <a:off x="3767138" y="1809750"/>
            <a:ext cx="2840037" cy="796925"/>
            <a:chOff x="2652" y="1172"/>
            <a:chExt cx="1789" cy="502"/>
          </a:xfrm>
        </p:grpSpPr>
        <p:sp>
          <p:nvSpPr>
            <p:cNvPr id="413745" name="Oval 49"/>
            <p:cNvSpPr>
              <a:spLocks noChangeAspect="1" noChangeArrowheads="1"/>
            </p:cNvSpPr>
            <p:nvPr/>
          </p:nvSpPr>
          <p:spPr bwMode="auto">
            <a:xfrm>
              <a:off x="4288" y="1526"/>
              <a:ext cx="153" cy="148"/>
            </a:xfrm>
            <a:prstGeom prst="ellipse">
              <a:avLst/>
            </a:prstGeom>
            <a:solidFill>
              <a:srgbClr val="FF0000"/>
            </a:solidFill>
            <a:ln w="12700">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46" name="Line 50"/>
            <p:cNvSpPr>
              <a:spLocks noChangeShapeType="1"/>
            </p:cNvSpPr>
            <p:nvPr/>
          </p:nvSpPr>
          <p:spPr bwMode="auto">
            <a:xfrm>
              <a:off x="2665" y="1602"/>
              <a:ext cx="1646" cy="0"/>
            </a:xfrm>
            <a:prstGeom prst="line">
              <a:avLst/>
            </a:prstGeom>
            <a:noFill/>
            <a:ln w="50800">
              <a:solidFill>
                <a:srgbClr val="FF0000"/>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47" name="Text Box 51"/>
            <p:cNvSpPr txBox="1">
              <a:spLocks noChangeArrowheads="1"/>
            </p:cNvSpPr>
            <p:nvPr/>
          </p:nvSpPr>
          <p:spPr bwMode="auto">
            <a:xfrm>
              <a:off x="2652" y="1172"/>
              <a:ext cx="1394" cy="44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600">
                  <a:solidFill>
                    <a:schemeClr val="bg1"/>
                  </a:solidFill>
                </a:rPr>
                <a:t>Not too long to reach</a:t>
              </a:r>
            </a:p>
            <a:p>
              <a:pPr eaLnBrk="0" hangingPunct="0"/>
              <a:r>
                <a:rPr lang="en-US" sz="2000">
                  <a:solidFill>
                    <a:schemeClr val="bg1"/>
                  </a:solidFill>
                </a:rPr>
                <a:t>Nuclear Reactor</a:t>
              </a:r>
              <a:r>
                <a:rPr lang="en-US" sz="2400">
                  <a:solidFill>
                    <a:schemeClr val="bg1"/>
                  </a:solidFill>
                </a:rPr>
                <a:t> </a:t>
              </a:r>
              <a:endParaRPr lang="en-US" sz="2400" i="1">
                <a:solidFill>
                  <a:schemeClr val="bg1"/>
                </a:solidFill>
              </a:endParaRPr>
            </a:p>
          </p:txBody>
        </p:sp>
      </p:grpSp>
      <p:sp>
        <p:nvSpPr>
          <p:cNvPr id="413748" name="Text Box 52"/>
          <p:cNvSpPr txBox="1">
            <a:spLocks noChangeArrowheads="1"/>
          </p:cNvSpPr>
          <p:nvPr/>
        </p:nvSpPr>
        <p:spPr bwMode="auto">
          <a:xfrm>
            <a:off x="6723063" y="5783263"/>
            <a:ext cx="638175" cy="3365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en-US" sz="1600" b="1">
                <a:solidFill>
                  <a:schemeClr val="bg1"/>
                </a:solidFill>
              </a:rPr>
              <a:t>Year</a:t>
            </a:r>
            <a:endParaRPr lang="en-US" sz="1600" b="1" i="1">
              <a:solidFill>
                <a:schemeClr val="bg1"/>
              </a:solidFill>
            </a:endParaRPr>
          </a:p>
        </p:txBody>
      </p:sp>
      <p:sp>
        <p:nvSpPr>
          <p:cNvPr id="413749" name="Text Box 53"/>
          <p:cNvSpPr txBox="1">
            <a:spLocks noChangeArrowheads="1"/>
          </p:cNvSpPr>
          <p:nvPr/>
        </p:nvSpPr>
        <p:spPr bwMode="auto">
          <a:xfrm>
            <a:off x="5435600" y="2940050"/>
            <a:ext cx="2411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solidFill>
                  <a:schemeClr val="bg1"/>
                </a:solidFill>
              </a:rPr>
              <a:t>Pentium 4 – 75 watts</a:t>
            </a:r>
            <a:endParaRPr lang="en-US" sz="2000">
              <a:solidFill>
                <a:schemeClr val="bg1"/>
              </a:solidFill>
            </a:endParaRPr>
          </a:p>
        </p:txBody>
      </p:sp>
      <p:sp>
        <p:nvSpPr>
          <p:cNvPr id="413750" name="Text Box 54"/>
          <p:cNvSpPr txBox="1">
            <a:spLocks noChangeArrowheads="1"/>
          </p:cNvSpPr>
          <p:nvPr/>
        </p:nvSpPr>
        <p:spPr bwMode="auto">
          <a:xfrm>
            <a:off x="1011238" y="5768975"/>
            <a:ext cx="6794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600" b="1">
                <a:solidFill>
                  <a:schemeClr val="bg1"/>
                </a:solidFill>
              </a:rPr>
              <a:t>1985</a:t>
            </a:r>
          </a:p>
        </p:txBody>
      </p:sp>
      <p:sp>
        <p:nvSpPr>
          <p:cNvPr id="413751" name="Text Box 55"/>
          <p:cNvSpPr txBox="1">
            <a:spLocks noChangeArrowheads="1"/>
          </p:cNvSpPr>
          <p:nvPr/>
        </p:nvSpPr>
        <p:spPr bwMode="auto">
          <a:xfrm>
            <a:off x="3062288" y="5783263"/>
            <a:ext cx="6794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600" b="1">
                <a:solidFill>
                  <a:schemeClr val="bg1"/>
                </a:solidFill>
              </a:rPr>
              <a:t>1995</a:t>
            </a:r>
            <a:endParaRPr lang="en-US" sz="2000">
              <a:solidFill>
                <a:schemeClr val="bg1"/>
              </a:solidFill>
            </a:endParaRPr>
          </a:p>
        </p:txBody>
      </p:sp>
      <p:sp>
        <p:nvSpPr>
          <p:cNvPr id="413752" name="Text Box 56"/>
          <p:cNvSpPr txBox="1">
            <a:spLocks noChangeArrowheads="1"/>
          </p:cNvSpPr>
          <p:nvPr/>
        </p:nvSpPr>
        <p:spPr bwMode="auto">
          <a:xfrm>
            <a:off x="4891088" y="5768975"/>
            <a:ext cx="6794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600" b="1">
                <a:solidFill>
                  <a:schemeClr val="bg1"/>
                </a:solidFill>
              </a:rPr>
              <a:t>2001</a:t>
            </a:r>
            <a:endParaRPr lang="en-US" sz="2000">
              <a:solidFill>
                <a:schemeClr val="bg1"/>
              </a:solidFill>
            </a:endParaRPr>
          </a:p>
        </p:txBody>
      </p:sp>
      <p:sp>
        <p:nvSpPr>
          <p:cNvPr id="413753" name="AutoShape 57"/>
          <p:cNvSpPr>
            <a:spLocks noChangeAspect="1" noChangeArrowheads="1"/>
          </p:cNvSpPr>
          <p:nvPr/>
        </p:nvSpPr>
        <p:spPr bwMode="auto">
          <a:xfrm>
            <a:off x="5659438" y="2525713"/>
            <a:ext cx="252412" cy="244475"/>
          </a:xfrm>
          <a:prstGeom prst="diamond">
            <a:avLst/>
          </a:prstGeom>
          <a:solidFill>
            <a:srgbClr val="00008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54" name="Text Box 58"/>
          <p:cNvSpPr txBox="1">
            <a:spLocks noChangeArrowheads="1"/>
          </p:cNvSpPr>
          <p:nvPr/>
        </p:nvSpPr>
        <p:spPr bwMode="auto">
          <a:xfrm>
            <a:off x="6232525" y="2527300"/>
            <a:ext cx="2305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solidFill>
                  <a:schemeClr val="bg1"/>
                </a:solidFill>
              </a:rPr>
              <a:t>Itanium – 130 watts</a:t>
            </a:r>
            <a:endParaRPr lang="en-US" sz="2000">
              <a:solidFill>
                <a:schemeClr val="bg1"/>
              </a:solidFill>
            </a:endParaRPr>
          </a:p>
        </p:txBody>
      </p:sp>
      <p:sp>
        <p:nvSpPr>
          <p:cNvPr id="413755" name="Text Box 59"/>
          <p:cNvSpPr txBox="1">
            <a:spLocks noChangeArrowheads="1"/>
          </p:cNvSpPr>
          <p:nvPr/>
        </p:nvSpPr>
        <p:spPr bwMode="auto">
          <a:xfrm>
            <a:off x="1092200" y="6154738"/>
            <a:ext cx="67849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sz="1000">
                <a:solidFill>
                  <a:schemeClr val="bg1"/>
                </a:solidFill>
                <a:latin typeface="Arial Narrow" pitchFamily="34" charset="0"/>
              </a:rPr>
              <a:t>Source: Fred Pollack, Intel.  New Microprocessor Challenges in the Coming Generations of CMOS Technologies, MICRO32 and Transmeta</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13740"/>
                                        </p:tgtEl>
                                        <p:attrNameLst>
                                          <p:attrName>style.visibility</p:attrName>
                                        </p:attrNameLst>
                                      </p:cBhvr>
                                      <p:to>
                                        <p:strVal val="visible"/>
                                      </p:to>
                                    </p:set>
                                    <p:anim calcmode="lin" valueType="num">
                                      <p:cBhvr additive="base">
                                        <p:cTn id="7" dur="500" fill="hold"/>
                                        <p:tgtEl>
                                          <p:spTgt spid="413740"/>
                                        </p:tgtEl>
                                        <p:attrNameLst>
                                          <p:attrName>ppt_x</p:attrName>
                                        </p:attrNameLst>
                                      </p:cBhvr>
                                      <p:tavLst>
                                        <p:tav tm="0">
                                          <p:val>
                                            <p:strVal val="0-#ppt_w/2"/>
                                          </p:val>
                                        </p:tav>
                                        <p:tav tm="100000">
                                          <p:val>
                                            <p:strVal val="#ppt_x"/>
                                          </p:val>
                                        </p:tav>
                                      </p:tavLst>
                                    </p:anim>
                                    <p:anim calcmode="lin" valueType="num">
                                      <p:cBhvr additive="base">
                                        <p:cTn id="8" dur="500" fill="hold"/>
                                        <p:tgtEl>
                                          <p:spTgt spid="41374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13744"/>
                                        </p:tgtEl>
                                        <p:attrNameLst>
                                          <p:attrName>style.visibility</p:attrName>
                                        </p:attrNameLst>
                                      </p:cBhvr>
                                      <p:to>
                                        <p:strVal val="visible"/>
                                      </p:to>
                                    </p:set>
                                    <p:anim calcmode="lin" valueType="num">
                                      <p:cBhvr additive="base">
                                        <p:cTn id="13" dur="500" fill="hold"/>
                                        <p:tgtEl>
                                          <p:spTgt spid="413744"/>
                                        </p:tgtEl>
                                        <p:attrNameLst>
                                          <p:attrName>ppt_x</p:attrName>
                                        </p:attrNameLst>
                                      </p:cBhvr>
                                      <p:tavLst>
                                        <p:tav tm="0">
                                          <p:val>
                                            <p:strVal val="0-#ppt_w/2"/>
                                          </p:val>
                                        </p:tav>
                                        <p:tav tm="100000">
                                          <p:val>
                                            <p:strVal val="#ppt_x"/>
                                          </p:val>
                                        </p:tav>
                                      </p:tavLst>
                                    </p:anim>
                                    <p:anim calcmode="lin" valueType="num">
                                      <p:cBhvr additive="base">
                                        <p:cTn id="14" dur="500" fill="hold"/>
                                        <p:tgtEl>
                                          <p:spTgt spid="4137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a:xfrm>
            <a:off x="298450" y="269875"/>
            <a:ext cx="7462838" cy="908050"/>
          </a:xfrm>
        </p:spPr>
        <p:txBody>
          <a:bodyPr/>
          <a:lstStyle/>
          <a:p>
            <a:r>
              <a:rPr lang="en-US"/>
              <a:t>Improving Reliability &amp; Availability</a:t>
            </a:r>
            <a:r>
              <a:rPr lang="en-US" sz="1800"/>
              <a:t> (Reducing Costs Associated with HPC)</a:t>
            </a:r>
            <a:endParaRPr lang="en-US" sz="3000"/>
          </a:p>
        </p:txBody>
      </p:sp>
      <p:sp>
        <p:nvSpPr>
          <p:cNvPr id="411651" name="Rectangle 3"/>
          <p:cNvSpPr>
            <a:spLocks noGrp="1" noChangeArrowheads="1"/>
          </p:cNvSpPr>
          <p:nvPr>
            <p:ph type="body" sz="half" idx="1"/>
          </p:nvPr>
        </p:nvSpPr>
        <p:spPr>
          <a:xfrm>
            <a:off x="457200" y="1371600"/>
            <a:ext cx="8177213" cy="4795838"/>
          </a:xfrm>
        </p:spPr>
        <p:txBody>
          <a:bodyPr/>
          <a:lstStyle/>
          <a:p>
            <a:pPr>
              <a:spcBef>
                <a:spcPct val="10000"/>
              </a:spcBef>
            </a:pPr>
            <a:r>
              <a:rPr lang="en-US" sz="3200"/>
              <a:t>Observation</a:t>
            </a:r>
          </a:p>
          <a:p>
            <a:pPr lvl="1">
              <a:spcBef>
                <a:spcPct val="10000"/>
              </a:spcBef>
            </a:pPr>
            <a:r>
              <a:rPr lang="en-US" sz="2800"/>
              <a:t>High power density  </a:t>
            </a:r>
            <a:r>
              <a:rPr lang="en-US" sz="2800">
                <a:latin typeface="Symbol" pitchFamily="18" charset="2"/>
              </a:rPr>
              <a:t>a</a:t>
            </a:r>
            <a:r>
              <a:rPr lang="en-US" sz="2800"/>
              <a:t>  </a:t>
            </a:r>
            <a:r>
              <a:rPr lang="en-US" sz="2800">
                <a:sym typeface="Wingdings" pitchFamily="2" charset="2"/>
              </a:rPr>
              <a:t>high temperature  </a:t>
            </a:r>
            <a:r>
              <a:rPr lang="en-US" sz="2800">
                <a:latin typeface="Symbol" pitchFamily="18" charset="2"/>
              </a:rPr>
              <a:t>a</a:t>
            </a:r>
            <a:r>
              <a:rPr lang="en-US" sz="2800"/>
              <a:t>  low reliability</a:t>
            </a:r>
          </a:p>
          <a:p>
            <a:pPr lvl="1">
              <a:spcBef>
                <a:spcPct val="10000"/>
              </a:spcBef>
            </a:pPr>
            <a:r>
              <a:rPr lang="en-US" sz="2800"/>
              <a:t>Arrhenius’ Equation* </a:t>
            </a:r>
          </a:p>
          <a:p>
            <a:pPr lvl="1">
              <a:spcBef>
                <a:spcPct val="0"/>
              </a:spcBef>
              <a:buFont typeface="Wingdings" pitchFamily="2" charset="2"/>
              <a:buNone/>
            </a:pPr>
            <a:r>
              <a:rPr lang="en-US" sz="1600"/>
              <a:t> 	(circa 1890s in chemistry </a:t>
            </a:r>
            <a:r>
              <a:rPr lang="en-US" sz="1600">
                <a:sym typeface="Wingdings" pitchFamily="2" charset="2"/>
              </a:rPr>
              <a:t></a:t>
            </a:r>
            <a:r>
              <a:rPr lang="en-US" sz="1600"/>
              <a:t> circa 1980s in computer &amp; defense industries)</a:t>
            </a:r>
          </a:p>
          <a:p>
            <a:pPr lvl="2">
              <a:spcBef>
                <a:spcPct val="10000"/>
              </a:spcBef>
            </a:pPr>
            <a:r>
              <a:rPr lang="en-US" sz="2400"/>
              <a:t>As temperature increases by 10° C …</a:t>
            </a:r>
          </a:p>
          <a:p>
            <a:pPr lvl="3">
              <a:spcBef>
                <a:spcPct val="10000"/>
              </a:spcBef>
            </a:pPr>
            <a:r>
              <a:rPr lang="en-US" sz="2400"/>
              <a:t>The failure rate of a system doubles.</a:t>
            </a:r>
          </a:p>
          <a:p>
            <a:pPr lvl="2">
              <a:spcBef>
                <a:spcPct val="10000"/>
              </a:spcBef>
            </a:pPr>
            <a:r>
              <a:rPr lang="en-US" sz="2400"/>
              <a:t>Twenty years of unpublished empirical data .</a:t>
            </a:r>
            <a:endParaRPr lang="en-US" sz="1600"/>
          </a:p>
          <a:p>
            <a:pPr>
              <a:spcBef>
                <a:spcPct val="60000"/>
              </a:spcBef>
              <a:buFont typeface="Wingdings" pitchFamily="2" charset="2"/>
              <a:buNone/>
            </a:pPr>
            <a:r>
              <a:rPr lang="en-US" sz="2000"/>
              <a:t>	* </a:t>
            </a:r>
            <a:r>
              <a:rPr lang="en-US" sz="1800"/>
              <a:t>The time to failure is a function of e</a:t>
            </a:r>
            <a:r>
              <a:rPr lang="en-US" sz="1800" baseline="30000"/>
              <a:t>-Ea/kT</a:t>
            </a:r>
            <a:r>
              <a:rPr lang="en-US" sz="1800"/>
              <a:t> where Ea = activation energy of the failure mechanism being accelerated, k = Boltzmann's constant, and T = absolute temperature</a:t>
            </a:r>
            <a:r>
              <a:rPr lang="en-US" sz="2000"/>
              <a:t> </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2370" name="Picture 2" descr="ASCI Whi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000" y="4505325"/>
            <a:ext cx="8178800" cy="2381250"/>
          </a:xfrm>
          <a:prstGeom prst="rect">
            <a:avLst/>
          </a:prstGeom>
          <a:noFill/>
          <a:extLst>
            <a:ext uri="{909E8E84-426E-40DD-AFC4-6F175D3DCCD1}">
              <a14:hiddenFill xmlns:a14="http://schemas.microsoft.com/office/drawing/2010/main">
                <a:solidFill>
                  <a:srgbClr val="FFFFFF"/>
                </a:solidFill>
              </a14:hiddenFill>
            </a:ext>
          </a:extLst>
        </p:spPr>
      </p:pic>
      <p:sp>
        <p:nvSpPr>
          <p:cNvPr id="442380" name="Rectangle 12"/>
          <p:cNvSpPr>
            <a:spLocks noGrp="1" noChangeArrowheads="1"/>
          </p:cNvSpPr>
          <p:nvPr>
            <p:ph type="title"/>
          </p:nvPr>
        </p:nvSpPr>
        <p:spPr/>
        <p:txBody>
          <a:bodyPr/>
          <a:lstStyle/>
          <a:p>
            <a:r>
              <a:rPr lang="en-US"/>
              <a:t>What Is Performance?</a:t>
            </a:r>
          </a:p>
        </p:txBody>
      </p:sp>
      <p:sp>
        <p:nvSpPr>
          <p:cNvPr id="442381" name="Rectangle 13"/>
          <p:cNvSpPr>
            <a:spLocks noGrp="1" noChangeArrowheads="1"/>
          </p:cNvSpPr>
          <p:nvPr>
            <p:ph type="body" idx="1"/>
          </p:nvPr>
        </p:nvSpPr>
        <p:spPr/>
        <p:txBody>
          <a:bodyPr/>
          <a:lstStyle/>
          <a:p>
            <a:endParaRPr lang="en-US"/>
          </a:p>
        </p:txBody>
      </p:sp>
      <p:graphicFrame>
        <p:nvGraphicFramePr>
          <p:cNvPr id="442373" name="Object 5"/>
          <p:cNvGraphicFramePr>
            <a:graphicFrameLocks noChangeAspect="1"/>
          </p:cNvGraphicFramePr>
          <p:nvPr/>
        </p:nvGraphicFramePr>
        <p:xfrm>
          <a:off x="3175" y="1220788"/>
          <a:ext cx="4881563" cy="3289300"/>
        </p:xfrm>
        <a:graphic>
          <a:graphicData uri="http://schemas.openxmlformats.org/presentationml/2006/ole">
            <mc:AlternateContent xmlns:mc="http://schemas.openxmlformats.org/markup-compatibility/2006">
              <mc:Choice xmlns:v="urn:schemas-microsoft-com:vml" Requires="v">
                <p:oleObj spid="_x0000_s442382" name="Slide" r:id="rId5" imgW="4516374" imgH="3403194" progId="PowerPoint.Slide.8">
                  <p:embed/>
                </p:oleObj>
              </mc:Choice>
              <mc:Fallback>
                <p:oleObj name="Slide" r:id="rId5" imgW="4516374" imgH="3403194" progId="PowerPoint.Slide.8">
                  <p:embed/>
                  <p:pic>
                    <p:nvPicPr>
                      <p:cNvPr id="0" name="Object 5"/>
                      <p:cNvPicPr>
                        <a:picLocks noChangeAspect="1" noChangeArrowheads="1"/>
                      </p:cNvPicPr>
                      <p:nvPr/>
                    </p:nvPicPr>
                    <p:blipFill>
                      <a:blip r:embed="rId6">
                        <a:lum bright="8000"/>
                        <a:extLst>
                          <a:ext uri="{28A0092B-C50C-407E-A947-70E740481C1C}">
                            <a14:useLocalDpi xmlns:a14="http://schemas.microsoft.com/office/drawing/2010/main" val="0"/>
                          </a:ext>
                        </a:extLst>
                      </a:blip>
                      <a:srcRect/>
                      <a:stretch>
                        <a:fillRect/>
                      </a:stretch>
                    </p:blipFill>
                    <p:spPr bwMode="auto">
                      <a:xfrm>
                        <a:off x="3175" y="1220788"/>
                        <a:ext cx="4881563" cy="328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2374" name="Object 6"/>
          <p:cNvGraphicFramePr>
            <a:graphicFrameLocks noChangeAspect="1"/>
          </p:cNvGraphicFramePr>
          <p:nvPr/>
        </p:nvGraphicFramePr>
        <p:xfrm>
          <a:off x="3765550" y="1208088"/>
          <a:ext cx="3629025" cy="3305175"/>
        </p:xfrm>
        <a:graphic>
          <a:graphicData uri="http://schemas.openxmlformats.org/presentationml/2006/ole">
            <mc:AlternateContent xmlns:mc="http://schemas.openxmlformats.org/markup-compatibility/2006">
              <mc:Choice xmlns:v="urn:schemas-microsoft-com:vml" Requires="v">
                <p:oleObj spid="_x0000_s442383" name="Image Document" r:id="rId7" imgW="5124600" imgH="4600440" progId="Imaging.Document">
                  <p:embed/>
                </p:oleObj>
              </mc:Choice>
              <mc:Fallback>
                <p:oleObj name="Image Document" r:id="rId7" imgW="5124600" imgH="4600440" progId="Imaging.Document">
                  <p:embed/>
                  <p:pic>
                    <p:nvPicPr>
                      <p:cNvPr id="0" name="Object 6"/>
                      <p:cNvPicPr>
                        <a:picLocks noChangeAspect="1" noChangeArrowheads="1"/>
                      </p:cNvPicPr>
                      <p:nvPr/>
                    </p:nvPicPr>
                    <p:blipFill>
                      <a:blip r:embed="rId8">
                        <a:lum bright="16000" contrast="16000"/>
                        <a:extLst>
                          <a:ext uri="{28A0092B-C50C-407E-A947-70E740481C1C}">
                            <a14:useLocalDpi xmlns:a14="http://schemas.microsoft.com/office/drawing/2010/main" val="0"/>
                          </a:ext>
                        </a:extLst>
                      </a:blip>
                      <a:srcRect/>
                      <a:stretch>
                        <a:fillRect/>
                      </a:stretch>
                    </p:blipFill>
                    <p:spPr bwMode="auto">
                      <a:xfrm>
                        <a:off x="3765550" y="1208088"/>
                        <a:ext cx="3629025" cy="330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2375" name="Object 7"/>
          <p:cNvGraphicFramePr>
            <a:graphicFrameLocks noChangeAspect="1"/>
          </p:cNvGraphicFramePr>
          <p:nvPr/>
        </p:nvGraphicFramePr>
        <p:xfrm>
          <a:off x="-7938" y="4064000"/>
          <a:ext cx="2038351" cy="2838450"/>
        </p:xfrm>
        <a:graphic>
          <a:graphicData uri="http://schemas.openxmlformats.org/presentationml/2006/ole">
            <mc:AlternateContent xmlns:mc="http://schemas.openxmlformats.org/markup-compatibility/2006">
              <mc:Choice xmlns:v="urn:schemas-microsoft-com:vml" Requires="v">
                <p:oleObj spid="_x0000_s442384" name="Image Document" r:id="rId9" imgW="2048040" imgH="2847960" progId="Imaging.Document">
                  <p:embed/>
                </p:oleObj>
              </mc:Choice>
              <mc:Fallback>
                <p:oleObj name="Image Document" r:id="rId9" imgW="2048040" imgH="2847960" progId="Imaging.Document">
                  <p:embed/>
                  <p:pic>
                    <p:nvPicPr>
                      <p:cNvPr id="0" name="Object 7"/>
                      <p:cNvPicPr>
                        <a:picLocks noChangeAspect="1" noChangeArrowheads="1"/>
                      </p:cNvPicPr>
                      <p:nvPr/>
                    </p:nvPicPr>
                    <p:blipFill>
                      <a:blip r:embed="rId10">
                        <a:lum bright="16000"/>
                        <a:extLst>
                          <a:ext uri="{28A0092B-C50C-407E-A947-70E740481C1C}">
                            <a14:useLocalDpi xmlns:a14="http://schemas.microsoft.com/office/drawing/2010/main" val="0"/>
                          </a:ext>
                        </a:extLst>
                      </a:blip>
                      <a:srcRect/>
                      <a:stretch>
                        <a:fillRect/>
                      </a:stretch>
                    </p:blipFill>
                    <p:spPr bwMode="auto">
                      <a:xfrm>
                        <a:off x="-7938" y="4064000"/>
                        <a:ext cx="2038351"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2376" name="Object 8"/>
          <p:cNvGraphicFramePr>
            <a:graphicFrameLocks noChangeAspect="1"/>
          </p:cNvGraphicFramePr>
          <p:nvPr/>
        </p:nvGraphicFramePr>
        <p:xfrm>
          <a:off x="7248525" y="1219200"/>
          <a:ext cx="1955800" cy="5695950"/>
        </p:xfrm>
        <a:graphic>
          <a:graphicData uri="http://schemas.openxmlformats.org/presentationml/2006/ole">
            <mc:AlternateContent xmlns:mc="http://schemas.openxmlformats.org/markup-compatibility/2006">
              <mc:Choice xmlns:v="urn:schemas-microsoft-com:vml" Requires="v">
                <p:oleObj spid="_x0000_s442385" name="Image Document" r:id="rId11" imgW="2171880" imgH="5896080" progId="Imaging.Document">
                  <p:embed/>
                </p:oleObj>
              </mc:Choice>
              <mc:Fallback>
                <p:oleObj name="Image Document" r:id="rId11" imgW="2171880" imgH="5896080" progId="Imaging.Document">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48525" y="1219200"/>
                        <a:ext cx="1955800" cy="569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2377" name="AutoShape 9"/>
          <p:cNvSpPr>
            <a:spLocks noChangeArrowheads="1"/>
          </p:cNvSpPr>
          <p:nvPr/>
        </p:nvSpPr>
        <p:spPr bwMode="auto">
          <a:xfrm>
            <a:off x="307975" y="3230563"/>
            <a:ext cx="8359775" cy="784225"/>
          </a:xfrm>
          <a:prstGeom prst="wedgeRoundRectCallout">
            <a:avLst>
              <a:gd name="adj1" fmla="val -21954"/>
              <a:gd name="adj2" fmla="val 49190"/>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bIns="91440"/>
          <a:lstStyle/>
          <a:p>
            <a:pPr algn="ctr" eaLnBrk="0" hangingPunct="0">
              <a:lnSpc>
                <a:spcPct val="120000"/>
              </a:lnSpc>
              <a:spcBef>
                <a:spcPct val="20000"/>
              </a:spcBef>
              <a:buClr>
                <a:schemeClr val="hlink"/>
              </a:buClr>
              <a:buSzPct val="50000"/>
              <a:buFont typeface="Monotype Sorts" pitchFamily="1" charset="2"/>
              <a:buNone/>
            </a:pPr>
            <a:r>
              <a:rPr kumimoji="1" lang="en-US" sz="2800"/>
              <a:t>Performance = Speed, as measured in FLOPS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442377"/>
                                        </p:tgtEl>
                                        <p:attrNameLst>
                                          <p:attrName>style.visibility</p:attrName>
                                        </p:attrNameLst>
                                      </p:cBhvr>
                                      <p:to>
                                        <p:strVal val="visible"/>
                                      </p:to>
                                    </p:set>
                                    <p:anim calcmode="lin" valueType="num">
                                      <p:cBhvr>
                                        <p:cTn id="7" dur="500" fill="hold"/>
                                        <p:tgtEl>
                                          <p:spTgt spid="442377"/>
                                        </p:tgtEl>
                                        <p:attrNameLst>
                                          <p:attrName>ppt_w</p:attrName>
                                        </p:attrNameLst>
                                      </p:cBhvr>
                                      <p:tavLst>
                                        <p:tav tm="0">
                                          <p:val>
                                            <p:fltVal val="0"/>
                                          </p:val>
                                        </p:tav>
                                        <p:tav tm="100000">
                                          <p:val>
                                            <p:strVal val="#ppt_w"/>
                                          </p:val>
                                        </p:tav>
                                      </p:tavLst>
                                    </p:anim>
                                    <p:anim calcmode="lin" valueType="num">
                                      <p:cBhvr>
                                        <p:cTn id="8" dur="500" fill="hold"/>
                                        <p:tgtEl>
                                          <p:spTgt spid="44237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377" grpId="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20" name="Rectangle 4"/>
          <p:cNvSpPr>
            <a:spLocks noGrp="1" noChangeArrowheads="1"/>
          </p:cNvSpPr>
          <p:nvPr>
            <p:ph type="title"/>
          </p:nvPr>
        </p:nvSpPr>
        <p:spPr>
          <a:xfrm>
            <a:off x="457200" y="350838"/>
            <a:ext cx="7543800" cy="792162"/>
          </a:xfrm>
        </p:spPr>
        <p:txBody>
          <a:bodyPr/>
          <a:lstStyle/>
          <a:p>
            <a:r>
              <a:rPr lang="en-US" sz="2000"/>
              <a:t>What Is Performance?</a:t>
            </a:r>
            <a:br>
              <a:rPr lang="en-US" sz="2000"/>
            </a:br>
            <a:r>
              <a:rPr lang="en-US"/>
              <a:t>TOP500 Supercomputer List</a:t>
            </a:r>
          </a:p>
        </p:txBody>
      </p:sp>
      <p:sp>
        <p:nvSpPr>
          <p:cNvPr id="444421" name="Rectangle 5"/>
          <p:cNvSpPr>
            <a:spLocks noGrp="1" noChangeArrowheads="1"/>
          </p:cNvSpPr>
          <p:nvPr>
            <p:ph type="body" idx="1"/>
          </p:nvPr>
        </p:nvSpPr>
        <p:spPr>
          <a:xfrm>
            <a:off x="457200" y="1385888"/>
            <a:ext cx="8229600" cy="4938712"/>
          </a:xfrm>
        </p:spPr>
        <p:txBody>
          <a:bodyPr/>
          <a:lstStyle/>
          <a:p>
            <a:r>
              <a:rPr lang="en-US"/>
              <a:t>Benchmark</a:t>
            </a:r>
          </a:p>
          <a:p>
            <a:pPr lvl="1"/>
            <a:r>
              <a:rPr lang="en-US"/>
              <a:t>LINPACK:  Solves a (random) dense system of linear equations in double-precision (64 bits) arithmetic.</a:t>
            </a:r>
          </a:p>
          <a:p>
            <a:pPr lvl="2"/>
            <a:r>
              <a:rPr lang="en-US"/>
              <a:t>Introduced by Prof. Jack Dongarra, U. Tennessee</a:t>
            </a:r>
          </a:p>
          <a:p>
            <a:pPr>
              <a:spcBef>
                <a:spcPct val="60000"/>
              </a:spcBef>
            </a:pPr>
            <a:r>
              <a:rPr lang="en-US"/>
              <a:t>Evaluation Metric</a:t>
            </a:r>
          </a:p>
          <a:p>
            <a:pPr lvl="1"/>
            <a:r>
              <a:rPr lang="en-US"/>
              <a:t>Performance (i.e., Speed)</a:t>
            </a:r>
          </a:p>
          <a:p>
            <a:pPr lvl="2"/>
            <a:r>
              <a:rPr lang="en-US"/>
              <a:t>Floating-Operations Per Second (FLOPS)</a:t>
            </a:r>
          </a:p>
          <a:p>
            <a:pPr>
              <a:spcBef>
                <a:spcPct val="60000"/>
              </a:spcBef>
            </a:pPr>
            <a:r>
              <a:rPr lang="en-US"/>
              <a:t>Web Site</a:t>
            </a:r>
          </a:p>
          <a:p>
            <a:pPr lvl="1"/>
            <a:r>
              <a:rPr lang="en-US"/>
              <a:t>http://www.top500.org </a:t>
            </a:r>
          </a:p>
          <a:p>
            <a:pPr>
              <a:spcBef>
                <a:spcPct val="60000"/>
              </a:spcBef>
            </a:pPr>
            <a:r>
              <a:rPr lang="en-US"/>
              <a:t>Next-Generation Benchmark:  HPC Challenge</a:t>
            </a:r>
          </a:p>
          <a:p>
            <a:pPr lvl="1"/>
            <a:r>
              <a:rPr lang="en-US"/>
              <a:t>http://icl.cs.utk.edu/hpcc/</a:t>
            </a:r>
          </a:p>
        </p:txBody>
      </p:sp>
      <p:sp>
        <p:nvSpPr>
          <p:cNvPr id="444422" name="AutoShape 6"/>
          <p:cNvSpPr>
            <a:spLocks noChangeArrowheads="1"/>
          </p:cNvSpPr>
          <p:nvPr/>
        </p:nvSpPr>
        <p:spPr bwMode="auto">
          <a:xfrm>
            <a:off x="4062413" y="3003550"/>
            <a:ext cx="4964112" cy="1308100"/>
          </a:xfrm>
          <a:prstGeom prst="wedgeRoundRectCallout">
            <a:avLst>
              <a:gd name="adj1" fmla="val -61546"/>
              <a:gd name="adj2" fmla="val 222088"/>
              <a:gd name="adj3" fmla="val 16667"/>
            </a:avLst>
          </a:prstGeom>
          <a:solidFill>
            <a:srgbClr val="3333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2400">
                <a:solidFill>
                  <a:schemeClr val="bg1"/>
                </a:solidFill>
              </a:rPr>
              <a:t>Performance, as defined by speed, is an important metric, but…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444422"/>
                                        </p:tgtEl>
                                        <p:attrNameLst>
                                          <p:attrName>style.visibility</p:attrName>
                                        </p:attrNameLst>
                                      </p:cBhvr>
                                      <p:to>
                                        <p:strVal val="visible"/>
                                      </p:to>
                                    </p:set>
                                    <p:anim calcmode="lin" valueType="num">
                                      <p:cBhvr additive="base">
                                        <p:cTn id="7" dur="500" fill="hold"/>
                                        <p:tgtEl>
                                          <p:spTgt spid="444422"/>
                                        </p:tgtEl>
                                        <p:attrNameLst>
                                          <p:attrName>ppt_x</p:attrName>
                                        </p:attrNameLst>
                                      </p:cBhvr>
                                      <p:tavLst>
                                        <p:tav tm="0">
                                          <p:val>
                                            <p:strVal val="0-#ppt_w/2"/>
                                          </p:val>
                                        </p:tav>
                                        <p:tav tm="100000">
                                          <p:val>
                                            <p:strVal val="#ppt_x"/>
                                          </p:val>
                                        </p:tav>
                                      </p:tavLst>
                                    </p:anim>
                                    <p:anim calcmode="lin" valueType="num">
                                      <p:cBhvr additive="base">
                                        <p:cTn id="8" dur="500" fill="hold"/>
                                        <p:tgtEl>
                                          <p:spTgt spid="4444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5266" name="Picture 2" descr="ASCI White"/>
          <p:cNvPicPr>
            <a:picLocks noChangeAspect="1" noChangeArrowheads="1"/>
          </p:cNvPicPr>
          <p:nvPr/>
        </p:nvPicPr>
        <p:blipFill>
          <a:blip r:embed="rId3">
            <a:lum bright="40000" contrast="-48000"/>
            <a:extLst>
              <a:ext uri="{28A0092B-C50C-407E-A947-70E740481C1C}">
                <a14:useLocalDpi xmlns:a14="http://schemas.microsoft.com/office/drawing/2010/main" val="0"/>
              </a:ext>
            </a:extLst>
          </a:blip>
          <a:srcRect l="18112" r="1677"/>
          <a:stretch>
            <a:fillRect/>
          </a:stretch>
        </p:blipFill>
        <p:spPr bwMode="auto">
          <a:xfrm>
            <a:off x="0" y="1298575"/>
            <a:ext cx="91313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5267" name="Rectangle 3"/>
          <p:cNvSpPr>
            <a:spLocks noGrp="1" noChangeArrowheads="1"/>
          </p:cNvSpPr>
          <p:nvPr>
            <p:ph type="title"/>
          </p:nvPr>
        </p:nvSpPr>
        <p:spPr>
          <a:xfrm>
            <a:off x="425450" y="241300"/>
            <a:ext cx="8424863" cy="701675"/>
          </a:xfrm>
        </p:spPr>
        <p:txBody>
          <a:bodyPr/>
          <a:lstStyle/>
          <a:p>
            <a:r>
              <a:rPr lang="en-US"/>
              <a:t>Reliability &amp; Availability of HPC</a:t>
            </a:r>
          </a:p>
        </p:txBody>
      </p:sp>
      <p:graphicFrame>
        <p:nvGraphicFramePr>
          <p:cNvPr id="395303" name="Group 39"/>
          <p:cNvGraphicFramePr>
            <a:graphicFrameLocks noGrp="1"/>
          </p:cNvGraphicFramePr>
          <p:nvPr>
            <p:ph type="tbl" idx="1"/>
          </p:nvPr>
        </p:nvGraphicFramePr>
        <p:xfrm>
          <a:off x="533400" y="1597025"/>
          <a:ext cx="8153400" cy="4327336"/>
        </p:xfrm>
        <a:graphic>
          <a:graphicData uri="http://schemas.openxmlformats.org/drawingml/2006/table">
            <a:tbl>
              <a:tblPr/>
              <a:tblGrid>
                <a:gridCol w="1228725"/>
                <a:gridCol w="1162050"/>
                <a:gridCol w="5762625"/>
              </a:tblGrid>
              <a:tr h="43656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Comic Sans MS" pitchFamily="66" charset="0"/>
                        </a:rPr>
                        <a:t>Systems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Comic Sans MS" pitchFamily="66" charset="0"/>
                        </a:rPr>
                        <a:t>CPUs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000" b="0" i="0" u="none" strike="noStrike" cap="none" normalizeH="0" baseline="0" smtClean="0">
                          <a:ln>
                            <a:noFill/>
                          </a:ln>
                          <a:solidFill>
                            <a:schemeClr val="tx1"/>
                          </a:solidFill>
                          <a:effectLst/>
                          <a:latin typeface="Comic Sans MS" pitchFamily="66" charset="0"/>
                        </a:rPr>
                        <a:t>Reliability &amp; Availability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684213">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800" b="0" i="0" u="none" strike="noStrike" cap="none" normalizeH="0" baseline="0" smtClean="0">
                          <a:ln>
                            <a:noFill/>
                          </a:ln>
                          <a:solidFill>
                            <a:schemeClr val="tx1"/>
                          </a:solidFill>
                          <a:effectLst/>
                          <a:latin typeface="Comic Sans MS" pitchFamily="66" charset="0"/>
                        </a:rPr>
                        <a:t>ASCI Q</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800" b="1" i="0" u="none" strike="noStrike" cap="none" normalizeH="0" baseline="0" smtClean="0">
                          <a:ln>
                            <a:noFill/>
                          </a:ln>
                          <a:solidFill>
                            <a:schemeClr val="tx1"/>
                          </a:solidFill>
                          <a:effectLst/>
                          <a:latin typeface="Comic Sans MS" pitchFamily="66" charset="0"/>
                        </a:rPr>
                        <a:t>8,192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
                        </a:spcBef>
                        <a:spcAft>
                          <a:spcPct val="0"/>
                        </a:spcAft>
                        <a:buClr>
                          <a:schemeClr val="tx2"/>
                        </a:buClr>
                        <a:buSzPct val="70000"/>
                        <a:buFont typeface="Wingdings" pitchFamily="2" charset="2"/>
                        <a:buNone/>
                        <a:tabLst/>
                      </a:pPr>
                      <a:r>
                        <a:rPr kumimoji="0" lang="en-US" sz="1800" b="1" i="0" u="none" strike="noStrike" cap="none" normalizeH="0" baseline="0" smtClean="0">
                          <a:ln>
                            <a:noFill/>
                          </a:ln>
                          <a:solidFill>
                            <a:srgbClr val="000099"/>
                          </a:solidFill>
                          <a:effectLst/>
                          <a:latin typeface="Comic Sans MS" pitchFamily="66" charset="0"/>
                        </a:rPr>
                        <a:t>MTBI: 6.5 hrs.</a:t>
                      </a:r>
                      <a:r>
                        <a:rPr kumimoji="0" lang="en-US" sz="1800" b="1" i="0" u="none" strike="noStrike" cap="none" normalizeH="0" baseline="0" smtClean="0">
                          <a:ln>
                            <a:noFill/>
                          </a:ln>
                          <a:solidFill>
                            <a:schemeClr val="bg1"/>
                          </a:solidFill>
                          <a:effectLst/>
                          <a:latin typeface="Comic Sans MS" pitchFamily="66" charset="0"/>
                        </a:rPr>
                        <a:t> </a:t>
                      </a:r>
                      <a:r>
                        <a:rPr kumimoji="0" lang="en-US" sz="1800" b="0" i="0" u="none" strike="noStrike" cap="none" normalizeH="0" baseline="0" smtClean="0">
                          <a:ln>
                            <a:noFill/>
                          </a:ln>
                          <a:solidFill>
                            <a:schemeClr val="tx1"/>
                          </a:solidFill>
                          <a:effectLst/>
                          <a:latin typeface="Comic Sans MS" pitchFamily="66" charset="0"/>
                        </a:rPr>
                        <a:t>114 unplanned outages/month.</a:t>
                      </a:r>
                    </a:p>
                    <a:p>
                      <a:pPr marL="457200" marR="0" lvl="1" indent="0" algn="l" defTabSz="914400" rtl="0" eaLnBrk="1" fontAlgn="base" latinLnBrk="0" hangingPunct="1">
                        <a:lnSpc>
                          <a:spcPct val="100000"/>
                        </a:lnSpc>
                        <a:spcBef>
                          <a:spcPct val="10000"/>
                        </a:spcBef>
                        <a:spcAft>
                          <a:spcPct val="0"/>
                        </a:spcAft>
                        <a:buClr>
                          <a:srgbClr val="547F7E"/>
                        </a:buClr>
                        <a:buSzPct val="80000"/>
                        <a:buFont typeface="Wingdings" pitchFamily="2" charset="2"/>
                        <a:buChar char="v"/>
                        <a:tabLst/>
                      </a:pPr>
                      <a:r>
                        <a:rPr kumimoji="0" lang="en-US" sz="1600" b="0" i="0" u="none" strike="noStrike" cap="none" normalizeH="0" baseline="0" smtClean="0">
                          <a:ln>
                            <a:noFill/>
                          </a:ln>
                          <a:solidFill>
                            <a:schemeClr val="tx1"/>
                          </a:solidFill>
                          <a:effectLst/>
                          <a:latin typeface="Comic Sans MS" pitchFamily="66" charset="0"/>
                        </a:rPr>
                        <a:t> HW outage sources:  storage, CPU, memory.</a:t>
                      </a:r>
                      <a:r>
                        <a:rPr kumimoji="0" lang="en-US" sz="1800" b="0" i="0" u="none" strike="noStrike" cap="none" normalizeH="0" baseline="0" smtClean="0">
                          <a:ln>
                            <a:noFill/>
                          </a:ln>
                          <a:solidFill>
                            <a:schemeClr val="tx1"/>
                          </a:solidFill>
                          <a:effectLst/>
                          <a:latin typeface="Comic Sans MS" pitchFamily="66" charset="0"/>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9288">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800" b="0" i="0" u="none" strike="noStrike" cap="none" normalizeH="0" baseline="0" smtClean="0">
                          <a:ln>
                            <a:noFill/>
                          </a:ln>
                          <a:solidFill>
                            <a:schemeClr val="tx1"/>
                          </a:solidFill>
                          <a:effectLst/>
                          <a:latin typeface="Comic Sans MS" pitchFamily="66" charset="0"/>
                        </a:rPr>
                        <a:t>ASCI White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800" b="1" i="0" u="none" strike="noStrike" cap="none" normalizeH="0" baseline="0" smtClean="0">
                          <a:ln>
                            <a:noFill/>
                          </a:ln>
                          <a:solidFill>
                            <a:schemeClr val="tx1"/>
                          </a:solidFill>
                          <a:effectLst/>
                          <a:latin typeface="Comic Sans MS" pitchFamily="66" charset="0"/>
                        </a:rPr>
                        <a:t>8,192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
                        </a:spcBef>
                        <a:spcAft>
                          <a:spcPct val="0"/>
                        </a:spcAft>
                        <a:buClr>
                          <a:schemeClr val="tx2"/>
                        </a:buClr>
                        <a:buSzPct val="70000"/>
                        <a:buFont typeface="Wingdings" pitchFamily="2" charset="2"/>
                        <a:buNone/>
                        <a:tabLst/>
                      </a:pPr>
                      <a:r>
                        <a:rPr kumimoji="0" lang="en-US" sz="1800" b="1" i="0" u="none" strike="noStrike" cap="none" normalizeH="0" baseline="0" smtClean="0">
                          <a:ln>
                            <a:noFill/>
                          </a:ln>
                          <a:solidFill>
                            <a:srgbClr val="000099"/>
                          </a:solidFill>
                          <a:effectLst/>
                          <a:latin typeface="Comic Sans MS" pitchFamily="66" charset="0"/>
                        </a:rPr>
                        <a:t>MTBF: 5 hrs. (2001) and 40 hrs. (2003).</a:t>
                      </a:r>
                    </a:p>
                    <a:p>
                      <a:pPr marL="457200" marR="0" lvl="1" indent="0" algn="l" defTabSz="914400" rtl="0" eaLnBrk="1" fontAlgn="base" latinLnBrk="0" hangingPunct="1">
                        <a:lnSpc>
                          <a:spcPct val="100000"/>
                        </a:lnSpc>
                        <a:spcBef>
                          <a:spcPct val="10000"/>
                        </a:spcBef>
                        <a:spcAft>
                          <a:spcPct val="0"/>
                        </a:spcAft>
                        <a:buClr>
                          <a:srgbClr val="547F7E"/>
                        </a:buClr>
                        <a:buSzPct val="80000"/>
                        <a:buFont typeface="Wingdings" pitchFamily="2" charset="2"/>
                        <a:buChar char="v"/>
                        <a:tabLst/>
                      </a:pPr>
                      <a:r>
                        <a:rPr kumimoji="0" lang="en-US" sz="1600" b="0" i="0" u="none" strike="noStrike" cap="none" normalizeH="0" baseline="0" smtClean="0">
                          <a:ln>
                            <a:noFill/>
                          </a:ln>
                          <a:solidFill>
                            <a:schemeClr val="bg1"/>
                          </a:solidFill>
                          <a:effectLst/>
                          <a:latin typeface="Comic Sans MS" pitchFamily="66" charset="0"/>
                        </a:rPr>
                        <a:t> </a:t>
                      </a:r>
                      <a:r>
                        <a:rPr kumimoji="0" lang="en-US" sz="1600" b="0" i="0" u="none" strike="noStrike" cap="none" normalizeH="0" baseline="0" smtClean="0">
                          <a:ln>
                            <a:noFill/>
                          </a:ln>
                          <a:solidFill>
                            <a:schemeClr val="tx1"/>
                          </a:solidFill>
                          <a:effectLst/>
                          <a:latin typeface="Comic Sans MS" pitchFamily="66" charset="0"/>
                        </a:rPr>
                        <a:t>HW outage sources:  storage, CPU, 3</a:t>
                      </a:r>
                      <a:r>
                        <a:rPr kumimoji="0" lang="en-US" sz="1600" b="0" i="0" u="none" strike="noStrike" cap="none" normalizeH="0" baseline="30000" smtClean="0">
                          <a:ln>
                            <a:noFill/>
                          </a:ln>
                          <a:solidFill>
                            <a:schemeClr val="tx1"/>
                          </a:solidFill>
                          <a:effectLst/>
                          <a:latin typeface="Comic Sans MS" pitchFamily="66" charset="0"/>
                        </a:rPr>
                        <a:t>rd</a:t>
                      </a:r>
                      <a:r>
                        <a:rPr kumimoji="0" lang="en-US" sz="1600" b="0" i="0" u="none" strike="noStrike" cap="none" normalizeH="0" baseline="0" smtClean="0">
                          <a:ln>
                            <a:noFill/>
                          </a:ln>
                          <a:solidFill>
                            <a:schemeClr val="tx1"/>
                          </a:solidFill>
                          <a:effectLst/>
                          <a:latin typeface="Comic Sans MS" pitchFamily="66" charset="0"/>
                        </a:rPr>
                        <a:t>-party HW.</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747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800" b="0" i="0" u="none" strike="noStrike" cap="none" normalizeH="0" baseline="0" smtClean="0">
                          <a:ln>
                            <a:noFill/>
                          </a:ln>
                          <a:solidFill>
                            <a:schemeClr val="tx1"/>
                          </a:solidFill>
                          <a:effectLst/>
                          <a:latin typeface="Comic Sans MS" pitchFamily="66" charset="0"/>
                        </a:rPr>
                        <a:t>NERSC Seaborg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800" b="1" i="0" u="none" strike="noStrike" cap="none" normalizeH="0" baseline="0" smtClean="0">
                          <a:ln>
                            <a:noFill/>
                          </a:ln>
                          <a:solidFill>
                            <a:schemeClr val="tx1"/>
                          </a:solidFill>
                          <a:effectLst/>
                          <a:latin typeface="Comic Sans MS" pitchFamily="66" charset="0"/>
                        </a:rPr>
                        <a:t>6,656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
                        </a:spcBef>
                        <a:spcAft>
                          <a:spcPct val="0"/>
                        </a:spcAft>
                        <a:buClr>
                          <a:schemeClr val="tx2"/>
                        </a:buClr>
                        <a:buSzPct val="70000"/>
                        <a:buFont typeface="Wingdings" pitchFamily="2" charset="2"/>
                        <a:buNone/>
                        <a:tabLst/>
                      </a:pPr>
                      <a:r>
                        <a:rPr kumimoji="0" lang="en-US" sz="1800" b="1" i="0" u="none" strike="noStrike" cap="none" normalizeH="0" baseline="0" smtClean="0">
                          <a:ln>
                            <a:noFill/>
                          </a:ln>
                          <a:solidFill>
                            <a:srgbClr val="000099"/>
                          </a:solidFill>
                          <a:effectLst/>
                          <a:latin typeface="Comic Sans MS" pitchFamily="66" charset="0"/>
                        </a:rPr>
                        <a:t>MTBI: 14 days.  MTTR: 3.3 hrs.</a:t>
                      </a:r>
                    </a:p>
                    <a:p>
                      <a:pPr marL="457200" marR="0" lvl="1" indent="0" algn="l" defTabSz="914400" rtl="0" eaLnBrk="1" fontAlgn="base" latinLnBrk="0" hangingPunct="1">
                        <a:lnSpc>
                          <a:spcPct val="100000"/>
                        </a:lnSpc>
                        <a:spcBef>
                          <a:spcPct val="10000"/>
                        </a:spcBef>
                        <a:spcAft>
                          <a:spcPct val="0"/>
                        </a:spcAft>
                        <a:buClr>
                          <a:srgbClr val="547F7E"/>
                        </a:buClr>
                        <a:buSzPct val="80000"/>
                        <a:buFont typeface="Wingdings" pitchFamily="2" charset="2"/>
                        <a:buChar char="v"/>
                        <a:tabLst/>
                      </a:pPr>
                      <a:r>
                        <a:rPr kumimoji="0" lang="en-US" sz="1600" b="0" i="0" u="none" strike="noStrike" cap="none" normalizeH="0" baseline="0" smtClean="0">
                          <a:ln>
                            <a:noFill/>
                          </a:ln>
                          <a:solidFill>
                            <a:schemeClr val="bg1"/>
                          </a:solidFill>
                          <a:effectLst/>
                          <a:latin typeface="Comic Sans MS" pitchFamily="66" charset="0"/>
                        </a:rPr>
                        <a:t> </a:t>
                      </a:r>
                      <a:r>
                        <a:rPr kumimoji="0" lang="en-US" sz="1600" b="0" i="0" u="none" strike="noStrike" cap="none" normalizeH="0" baseline="0" smtClean="0">
                          <a:ln>
                            <a:noFill/>
                          </a:ln>
                          <a:solidFill>
                            <a:schemeClr val="tx1"/>
                          </a:solidFill>
                          <a:effectLst/>
                          <a:latin typeface="Comic Sans MS" pitchFamily="66" charset="0"/>
                        </a:rPr>
                        <a:t>SW is the main outage source.</a:t>
                      </a:r>
                    </a:p>
                    <a:p>
                      <a:pPr marL="0" marR="0" lvl="0" indent="0" algn="l" defTabSz="914400" rtl="0" eaLnBrk="1" fontAlgn="base" latinLnBrk="0" hangingPunct="1">
                        <a:lnSpc>
                          <a:spcPct val="100000"/>
                        </a:lnSpc>
                        <a:spcBef>
                          <a:spcPct val="10000"/>
                        </a:spcBef>
                        <a:spcAft>
                          <a:spcPct val="0"/>
                        </a:spcAft>
                        <a:buClr>
                          <a:schemeClr val="tx2"/>
                        </a:buClr>
                        <a:buSzPct val="70000"/>
                        <a:buFont typeface="Wingdings" pitchFamily="2" charset="2"/>
                        <a:buNone/>
                        <a:tabLst/>
                      </a:pPr>
                      <a:r>
                        <a:rPr kumimoji="0" lang="en-US" sz="1800" b="1" i="0" u="none" strike="noStrike" cap="none" normalizeH="0" baseline="0" smtClean="0">
                          <a:ln>
                            <a:noFill/>
                          </a:ln>
                          <a:solidFill>
                            <a:srgbClr val="000099"/>
                          </a:solidFill>
                          <a:effectLst/>
                          <a:latin typeface="Comic Sans MS" pitchFamily="66" charset="0"/>
                        </a:rPr>
                        <a:t>Availability: 98.74%.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580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800" b="0" i="0" u="none" strike="noStrike" cap="none" normalizeH="0" baseline="0" smtClean="0">
                          <a:ln>
                            <a:noFill/>
                          </a:ln>
                          <a:solidFill>
                            <a:schemeClr val="tx1"/>
                          </a:solidFill>
                          <a:effectLst/>
                          <a:latin typeface="Comic Sans MS" pitchFamily="66" charset="0"/>
                        </a:rPr>
                        <a:t>PSC Lemieux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800" b="1" i="0" u="none" strike="noStrike" cap="none" normalizeH="0" baseline="0" smtClean="0">
                          <a:ln>
                            <a:noFill/>
                          </a:ln>
                          <a:solidFill>
                            <a:schemeClr val="tx1"/>
                          </a:solidFill>
                          <a:effectLst/>
                          <a:latin typeface="Comic Sans MS" pitchFamily="66" charset="0"/>
                        </a:rPr>
                        <a:t>3,016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
                        </a:spcBef>
                        <a:spcAft>
                          <a:spcPct val="0"/>
                        </a:spcAft>
                        <a:buClr>
                          <a:schemeClr val="tx2"/>
                        </a:buClr>
                        <a:buSzPct val="70000"/>
                        <a:buFont typeface="Wingdings" pitchFamily="2" charset="2"/>
                        <a:buNone/>
                        <a:tabLst/>
                      </a:pPr>
                      <a:r>
                        <a:rPr kumimoji="0" lang="en-US" sz="1800" b="1" i="0" u="none" strike="noStrike" cap="none" normalizeH="0" baseline="0" smtClean="0">
                          <a:ln>
                            <a:noFill/>
                          </a:ln>
                          <a:solidFill>
                            <a:srgbClr val="000099"/>
                          </a:solidFill>
                          <a:effectLst/>
                          <a:latin typeface="Comic Sans MS" pitchFamily="66" charset="0"/>
                        </a:rPr>
                        <a:t>MTBI: 9.7 hrs.</a:t>
                      </a:r>
                    </a:p>
                    <a:p>
                      <a:pPr marL="0" marR="0" lvl="0" indent="0" algn="l" defTabSz="914400" rtl="0" eaLnBrk="1" fontAlgn="base" latinLnBrk="0" hangingPunct="1">
                        <a:lnSpc>
                          <a:spcPct val="100000"/>
                        </a:lnSpc>
                        <a:spcBef>
                          <a:spcPct val="10000"/>
                        </a:spcBef>
                        <a:spcAft>
                          <a:spcPct val="0"/>
                        </a:spcAft>
                        <a:buClr>
                          <a:schemeClr val="tx2"/>
                        </a:buClr>
                        <a:buSzPct val="70000"/>
                        <a:buFont typeface="Wingdings" pitchFamily="2" charset="2"/>
                        <a:buNone/>
                        <a:tabLst/>
                      </a:pPr>
                      <a:r>
                        <a:rPr kumimoji="0" lang="en-US" sz="1800" b="1" i="0" u="none" strike="noStrike" cap="none" normalizeH="0" baseline="0" smtClean="0">
                          <a:ln>
                            <a:noFill/>
                          </a:ln>
                          <a:solidFill>
                            <a:srgbClr val="000099"/>
                          </a:solidFill>
                          <a:effectLst/>
                          <a:latin typeface="Comic Sans MS" pitchFamily="66" charset="0"/>
                        </a:rPr>
                        <a:t>Availability: 98.33%.</a:t>
                      </a:r>
                      <a:endParaRPr kumimoji="0" lang="en-US" sz="1800" b="0" i="0" u="none" strike="noStrike" cap="none" normalizeH="0" baseline="0" smtClean="0">
                        <a:ln>
                          <a:noFill/>
                        </a:ln>
                        <a:solidFill>
                          <a:srgbClr val="000099"/>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95350">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800" b="0" i="0" u="none" strike="noStrike" cap="none" normalizeH="0" baseline="0" smtClean="0">
                          <a:ln>
                            <a:noFill/>
                          </a:ln>
                          <a:solidFill>
                            <a:schemeClr val="tx1"/>
                          </a:solidFill>
                          <a:effectLst/>
                          <a:latin typeface="Comic Sans MS" pitchFamily="66" charset="0"/>
                        </a:rPr>
                        <a:t>Google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1800" b="1" i="0" u="none" strike="noStrike" cap="none" normalizeH="0" baseline="0" smtClean="0">
                          <a:ln>
                            <a:noFill/>
                          </a:ln>
                          <a:solidFill>
                            <a:schemeClr val="tx1"/>
                          </a:solidFill>
                          <a:effectLst/>
                          <a:latin typeface="Comic Sans MS" pitchFamily="66" charset="0"/>
                        </a:rPr>
                        <a:t>~15,000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10000"/>
                        </a:spcBef>
                        <a:spcAft>
                          <a:spcPct val="0"/>
                        </a:spcAft>
                        <a:buClr>
                          <a:schemeClr val="tx2"/>
                        </a:buClr>
                        <a:buSzPct val="70000"/>
                        <a:buFont typeface="Wingdings" pitchFamily="2" charset="2"/>
                        <a:buNone/>
                        <a:tabLst/>
                      </a:pPr>
                      <a:r>
                        <a:rPr kumimoji="0" lang="en-US" sz="1800" b="1" i="0" u="none" strike="noStrike" cap="none" normalizeH="0" baseline="0" smtClean="0">
                          <a:ln>
                            <a:noFill/>
                          </a:ln>
                          <a:solidFill>
                            <a:srgbClr val="000099"/>
                          </a:solidFill>
                          <a:effectLst/>
                          <a:latin typeface="Comic Sans MS" pitchFamily="66" charset="0"/>
                        </a:rPr>
                        <a:t>20 reboots/day; 2-3% machines replaced/year.</a:t>
                      </a:r>
                    </a:p>
                    <a:p>
                      <a:pPr marL="457200" marR="0" lvl="1" indent="0" algn="l" defTabSz="914400" rtl="0" eaLnBrk="1" fontAlgn="base" latinLnBrk="0" hangingPunct="1">
                        <a:lnSpc>
                          <a:spcPct val="100000"/>
                        </a:lnSpc>
                        <a:spcBef>
                          <a:spcPct val="10000"/>
                        </a:spcBef>
                        <a:spcAft>
                          <a:spcPct val="0"/>
                        </a:spcAft>
                        <a:buClr>
                          <a:srgbClr val="547F7E"/>
                        </a:buClr>
                        <a:buSzPct val="80000"/>
                        <a:buFont typeface="Wingdings" pitchFamily="2" charset="2"/>
                        <a:buChar char="v"/>
                        <a:tabLst/>
                      </a:pPr>
                      <a:r>
                        <a:rPr kumimoji="0" lang="en-US" sz="1600" b="0" i="0" u="none" strike="noStrike" cap="none" normalizeH="0" baseline="0" smtClean="0">
                          <a:ln>
                            <a:noFill/>
                          </a:ln>
                          <a:solidFill>
                            <a:schemeClr val="bg1"/>
                          </a:solidFill>
                          <a:effectLst/>
                          <a:latin typeface="Comic Sans MS" pitchFamily="66" charset="0"/>
                        </a:rPr>
                        <a:t> </a:t>
                      </a:r>
                      <a:r>
                        <a:rPr kumimoji="0" lang="en-US" sz="1600" b="0" i="0" u="none" strike="noStrike" cap="none" normalizeH="0" baseline="0" smtClean="0">
                          <a:ln>
                            <a:noFill/>
                          </a:ln>
                          <a:solidFill>
                            <a:schemeClr val="tx1"/>
                          </a:solidFill>
                          <a:effectLst/>
                          <a:latin typeface="Comic Sans MS" pitchFamily="66" charset="0"/>
                        </a:rPr>
                        <a:t>HW outage sources:  storage, memory.</a:t>
                      </a:r>
                    </a:p>
                    <a:p>
                      <a:pPr marL="0" marR="0" lvl="0" indent="0" algn="l" defTabSz="914400" rtl="0" eaLnBrk="1" fontAlgn="base" latinLnBrk="0" hangingPunct="1">
                        <a:lnSpc>
                          <a:spcPct val="100000"/>
                        </a:lnSpc>
                        <a:spcBef>
                          <a:spcPct val="10000"/>
                        </a:spcBef>
                        <a:spcAft>
                          <a:spcPct val="0"/>
                        </a:spcAft>
                        <a:buClr>
                          <a:schemeClr val="tx2"/>
                        </a:buClr>
                        <a:buSzPct val="70000"/>
                        <a:buFont typeface="Wingdings" pitchFamily="2" charset="2"/>
                        <a:buNone/>
                        <a:tabLst/>
                      </a:pPr>
                      <a:r>
                        <a:rPr kumimoji="0" lang="en-US" sz="1800" b="1" i="0" u="none" strike="noStrike" cap="none" normalizeH="0" baseline="0" smtClean="0">
                          <a:ln>
                            <a:noFill/>
                          </a:ln>
                          <a:solidFill>
                            <a:srgbClr val="000099"/>
                          </a:solidFill>
                          <a:effectLst/>
                          <a:latin typeface="Comic Sans MS" pitchFamily="66" charset="0"/>
                        </a:rPr>
                        <a:t>Availability: ~100%.</a:t>
                      </a:r>
                      <a:endParaRPr kumimoji="0" lang="en-US" sz="1600" b="0" i="0" u="none" strike="noStrike" cap="none" normalizeH="0" baseline="0" smtClean="0">
                        <a:ln>
                          <a:noFill/>
                        </a:ln>
                        <a:solidFill>
                          <a:schemeClr val="bg1"/>
                        </a:solidFill>
                        <a:effectLst/>
                        <a:latin typeface="Comic Sans MS" pitchFamily="6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95299" name="Text Box 35"/>
          <p:cNvSpPr txBox="1">
            <a:spLocks noChangeArrowheads="1"/>
          </p:cNvSpPr>
          <p:nvPr/>
        </p:nvSpPr>
        <p:spPr bwMode="auto">
          <a:xfrm>
            <a:off x="203200" y="6005513"/>
            <a:ext cx="88360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1" lang="en-US" sz="1400"/>
              <a:t>MTBI: mean time between interrupts;  MTBF: mean time between failures;  MTTR: mean time to restore</a:t>
            </a: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a:xfrm>
            <a:off x="314325" y="136525"/>
            <a:ext cx="7543800" cy="792163"/>
          </a:xfrm>
        </p:spPr>
        <p:txBody>
          <a:bodyPr/>
          <a:lstStyle/>
          <a:p>
            <a:r>
              <a:rPr lang="en-US"/>
              <a:t>Costs Associated with HPC</a:t>
            </a:r>
          </a:p>
        </p:txBody>
      </p:sp>
      <p:sp>
        <p:nvSpPr>
          <p:cNvPr id="453635" name="Rectangle 3"/>
          <p:cNvSpPr>
            <a:spLocks noGrp="1" noChangeArrowheads="1"/>
          </p:cNvSpPr>
          <p:nvPr>
            <p:ph type="body" idx="1"/>
          </p:nvPr>
        </p:nvSpPr>
        <p:spPr>
          <a:xfrm>
            <a:off x="314325" y="1139825"/>
            <a:ext cx="8404225" cy="5199063"/>
          </a:xfrm>
        </p:spPr>
        <p:txBody>
          <a:bodyPr/>
          <a:lstStyle/>
          <a:p>
            <a:r>
              <a:rPr lang="en-US"/>
              <a:t>Infrastructure</a:t>
            </a:r>
          </a:p>
          <a:p>
            <a:pPr lvl="1"/>
            <a:r>
              <a:rPr lang="en-US"/>
              <a:t>Sizable costs associated with system administration and maintenance.  (People resources are $$$.)</a:t>
            </a:r>
          </a:p>
          <a:p>
            <a:pPr lvl="1"/>
            <a:r>
              <a:rPr lang="en-US"/>
              <a:t>Massive construction and operational costs associated with powering and cooling.</a:t>
            </a:r>
          </a:p>
          <a:p>
            <a:pPr lvl="2"/>
            <a:r>
              <a:rPr lang="en-US"/>
              <a:t>Google</a:t>
            </a:r>
          </a:p>
          <a:p>
            <a:pPr lvl="3"/>
            <a:r>
              <a:rPr lang="en-US"/>
              <a:t>$2M to buy 30 acres of land by The Dalles Dam (Columbia River) </a:t>
            </a:r>
          </a:p>
          <a:p>
            <a:pPr lvl="4"/>
            <a:r>
              <a:rPr lang="en-US"/>
              <a:t>Inexpensive power to satisfy their high electrical demand.</a:t>
            </a:r>
          </a:p>
          <a:p>
            <a:pPr lvl="4"/>
            <a:r>
              <a:rPr lang="en-US"/>
              <a:t>Water can be used to cool its massive server-filled facility directly rather than relying on more expensive A/C.</a:t>
            </a:r>
          </a:p>
          <a:p>
            <a:pPr lvl="2"/>
            <a:r>
              <a:rPr lang="en-US"/>
              <a:t>Lawrence Livermore National Laboratory</a:t>
            </a:r>
          </a:p>
          <a:p>
            <a:pPr lvl="3"/>
            <a:r>
              <a:rPr lang="en-US"/>
              <a:t>Building for Terascale Simulation Facility:  $55M</a:t>
            </a:r>
          </a:p>
          <a:p>
            <a:pPr lvl="3"/>
            <a:r>
              <a:rPr lang="en-US"/>
              <a:t>Electrical Costs:  $14M/year to power and cool. </a:t>
            </a:r>
          </a:p>
          <a:p>
            <a:r>
              <a:rPr lang="en-US"/>
              <a:t>Productivity</a:t>
            </a:r>
          </a:p>
          <a:p>
            <a:pPr lvl="1"/>
            <a:r>
              <a:rPr lang="en-US"/>
              <a:t>Downtime means no compute time, i.e., lost productivity.</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a:xfrm>
            <a:off x="300038" y="122238"/>
            <a:ext cx="7543800" cy="792162"/>
          </a:xfrm>
        </p:spPr>
        <p:txBody>
          <a:bodyPr/>
          <a:lstStyle/>
          <a:p>
            <a:r>
              <a:rPr lang="en-US"/>
              <a:t>Recent Trends in HPC</a:t>
            </a:r>
          </a:p>
        </p:txBody>
      </p:sp>
      <p:pic>
        <p:nvPicPr>
          <p:cNvPr id="463878" name="Picture 6" descr="Green Destiny Squa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48550" y="909638"/>
            <a:ext cx="1709738" cy="594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3879" name="Picture 7" descr="new chassis"/>
          <p:cNvPicPr>
            <a:picLocks noChangeAspect="1" noChangeArrowheads="1"/>
          </p:cNvPicPr>
          <p:nvPr/>
        </p:nvPicPr>
        <p:blipFill>
          <a:blip r:embed="rId4" cstate="print">
            <a:extLst>
              <a:ext uri="{28A0092B-C50C-407E-A947-70E740481C1C}">
                <a14:useLocalDpi xmlns:a14="http://schemas.microsoft.com/office/drawing/2010/main" val="0"/>
              </a:ext>
            </a:extLst>
          </a:blip>
          <a:srcRect l="1477" t="4323" r="5905" b="17291"/>
          <a:stretch>
            <a:fillRect/>
          </a:stretch>
        </p:blipFill>
        <p:spPr bwMode="auto">
          <a:xfrm>
            <a:off x="-3175" y="6069013"/>
            <a:ext cx="2751138"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3881" name="Group 9"/>
          <p:cNvGrpSpPr>
            <a:grpSpLocks/>
          </p:cNvGrpSpPr>
          <p:nvPr/>
        </p:nvGrpSpPr>
        <p:grpSpPr bwMode="auto">
          <a:xfrm>
            <a:off x="2700338" y="3292475"/>
            <a:ext cx="4743450" cy="3594100"/>
            <a:chOff x="2772" y="1861"/>
            <a:chExt cx="2988" cy="2264"/>
          </a:xfrm>
        </p:grpSpPr>
        <p:sp>
          <p:nvSpPr>
            <p:cNvPr id="463882" name="Rectangle 10"/>
            <p:cNvSpPr>
              <a:spLocks noChangeArrowheads="1"/>
            </p:cNvSpPr>
            <p:nvPr/>
          </p:nvSpPr>
          <p:spPr bwMode="auto">
            <a:xfrm>
              <a:off x="4495" y="2246"/>
              <a:ext cx="70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500">
                  <a:solidFill>
                    <a:srgbClr val="1F1A17"/>
                  </a:solidFill>
                  <a:latin typeface="Arial" charset="0"/>
                  <a:cs typeface="Arial" charset="0"/>
                </a:rPr>
                <a:t>180/360 TF/s</a:t>
              </a:r>
              <a:endParaRPr lang="en-US">
                <a:latin typeface="Arial" charset="0"/>
                <a:cs typeface="Arial" charset="0"/>
              </a:endParaRPr>
            </a:p>
          </p:txBody>
        </p:sp>
        <p:sp>
          <p:nvSpPr>
            <p:cNvPr id="463883" name="Rectangle 11"/>
            <p:cNvSpPr>
              <a:spLocks noChangeArrowheads="1"/>
            </p:cNvSpPr>
            <p:nvPr/>
          </p:nvSpPr>
          <p:spPr bwMode="auto">
            <a:xfrm>
              <a:off x="4544" y="2381"/>
              <a:ext cx="61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sz="1500">
                  <a:solidFill>
                    <a:srgbClr val="1F1A17"/>
                  </a:solidFill>
                  <a:latin typeface="Arial" charset="0"/>
                  <a:cs typeface="Arial" charset="0"/>
                </a:rPr>
                <a:t>16 TB DDR</a:t>
              </a:r>
              <a:endParaRPr lang="en-US">
                <a:latin typeface="Arial" charset="0"/>
                <a:cs typeface="Arial" charset="0"/>
              </a:endParaRPr>
            </a:p>
          </p:txBody>
        </p:sp>
        <p:sp>
          <p:nvSpPr>
            <p:cNvPr id="463884" name="Rectangle 12"/>
            <p:cNvSpPr>
              <a:spLocks noChangeArrowheads="1"/>
            </p:cNvSpPr>
            <p:nvPr/>
          </p:nvSpPr>
          <p:spPr bwMode="auto">
            <a:xfrm>
              <a:off x="4080" y="1861"/>
              <a:ext cx="1680" cy="225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63885" name="Group 13"/>
            <p:cNvGrpSpPr>
              <a:grpSpLocks/>
            </p:cNvGrpSpPr>
            <p:nvPr/>
          </p:nvGrpSpPr>
          <p:grpSpPr bwMode="auto">
            <a:xfrm>
              <a:off x="2772" y="1909"/>
              <a:ext cx="2980" cy="2216"/>
              <a:chOff x="2772" y="1921"/>
              <a:chExt cx="2980" cy="2216"/>
            </a:xfrm>
          </p:grpSpPr>
          <p:pic>
            <p:nvPicPr>
              <p:cNvPr id="463886" name="Picture 14" descr="BG half rac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6" y="1921"/>
                <a:ext cx="1636" cy="2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463887" name="Group 15"/>
              <p:cNvGrpSpPr>
                <a:grpSpLocks/>
              </p:cNvGrpSpPr>
              <p:nvPr/>
            </p:nvGrpSpPr>
            <p:grpSpPr bwMode="auto">
              <a:xfrm>
                <a:off x="2772" y="3275"/>
                <a:ext cx="1416" cy="862"/>
                <a:chOff x="2736" y="3095"/>
                <a:chExt cx="1416" cy="862"/>
              </a:xfrm>
            </p:grpSpPr>
            <p:sp>
              <p:nvSpPr>
                <p:cNvPr id="463888" name="Rectangle 16"/>
                <p:cNvSpPr>
                  <a:spLocks noChangeArrowheads="1"/>
                </p:cNvSpPr>
                <p:nvPr/>
              </p:nvSpPr>
              <p:spPr bwMode="auto">
                <a:xfrm>
                  <a:off x="2748" y="3109"/>
                  <a:ext cx="1296" cy="84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3889" name="Text Box 17"/>
                <p:cNvSpPr txBox="1">
                  <a:spLocks noChangeArrowheads="1"/>
                </p:cNvSpPr>
                <p:nvPr/>
              </p:nvSpPr>
              <p:spPr bwMode="auto">
                <a:xfrm>
                  <a:off x="2736" y="3095"/>
                  <a:ext cx="1416" cy="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400" b="1">
                      <a:latin typeface="Arial" charset="0"/>
                      <a:cs typeface="Arial" charset="0"/>
                    </a:rPr>
                    <a:t>October 2003</a:t>
                  </a:r>
                </a:p>
                <a:p>
                  <a:r>
                    <a:rPr lang="en-US" sz="1400">
                      <a:latin typeface="Arial" charset="0"/>
                      <a:cs typeface="Arial" charset="0"/>
                    </a:rPr>
                    <a:t>BG/L half rack prototype</a:t>
                  </a:r>
                </a:p>
                <a:p>
                  <a:r>
                    <a:rPr lang="en-US" sz="1400">
                      <a:latin typeface="Arial" charset="0"/>
                      <a:cs typeface="Arial" charset="0"/>
                    </a:rPr>
                    <a:t>500 Mhz</a:t>
                  </a:r>
                </a:p>
                <a:p>
                  <a:r>
                    <a:rPr lang="en-US" sz="1400">
                      <a:latin typeface="Arial" charset="0"/>
                      <a:cs typeface="Arial" charset="0"/>
                    </a:rPr>
                    <a:t>512 nodes/1024 proc.</a:t>
                  </a:r>
                </a:p>
                <a:p>
                  <a:r>
                    <a:rPr lang="en-US" sz="1400">
                      <a:latin typeface="Arial" charset="0"/>
                      <a:cs typeface="Arial" charset="0"/>
                    </a:rPr>
                    <a:t>2 TFlop/s peak</a:t>
                  </a:r>
                </a:p>
                <a:p>
                  <a:r>
                    <a:rPr lang="en-US" sz="1400">
                      <a:latin typeface="Arial" charset="0"/>
                      <a:cs typeface="Arial" charset="0"/>
                    </a:rPr>
                    <a:t>1.4 Tflop/s sustained</a:t>
                  </a:r>
                </a:p>
              </p:txBody>
            </p:sp>
          </p:grpSp>
        </p:grpSp>
      </p:grpSp>
      <p:sp>
        <p:nvSpPr>
          <p:cNvPr id="463875" name="Rectangle 3"/>
          <p:cNvSpPr>
            <a:spLocks noGrp="1" noChangeArrowheads="1"/>
          </p:cNvSpPr>
          <p:nvPr>
            <p:ph type="body" idx="1"/>
          </p:nvPr>
        </p:nvSpPr>
        <p:spPr>
          <a:xfrm>
            <a:off x="300038" y="1125538"/>
            <a:ext cx="8229600" cy="5199062"/>
          </a:xfrm>
        </p:spPr>
        <p:txBody>
          <a:bodyPr/>
          <a:lstStyle/>
          <a:p>
            <a:r>
              <a:rPr lang="en-US"/>
              <a:t>Low(er)-Power Multi-Core Chipsets</a:t>
            </a:r>
          </a:p>
          <a:p>
            <a:pPr lvl="1"/>
            <a:r>
              <a:rPr lang="en-US"/>
              <a:t>AMD:  Athlon64 X2 (2) and Opteron (2)</a:t>
            </a:r>
          </a:p>
          <a:p>
            <a:pPr lvl="1"/>
            <a:r>
              <a:rPr lang="en-US"/>
              <a:t>ARM:  MPCore (4)</a:t>
            </a:r>
          </a:p>
          <a:p>
            <a:pPr lvl="1"/>
            <a:r>
              <a:rPr lang="en-US"/>
              <a:t>IBM:  PowerPC 970 (2)</a:t>
            </a:r>
          </a:p>
          <a:p>
            <a:pPr lvl="1"/>
            <a:r>
              <a:rPr lang="en-US"/>
              <a:t>Intel:  Smithfield (2) and Montecito (2)</a:t>
            </a:r>
          </a:p>
          <a:p>
            <a:pPr lvl="1"/>
            <a:r>
              <a:rPr lang="en-US"/>
              <a:t>PA Semi:  PWRficient (2)</a:t>
            </a:r>
          </a:p>
          <a:p>
            <a:r>
              <a:rPr lang="en-US"/>
              <a:t>Low-Power Supercomputing</a:t>
            </a:r>
          </a:p>
          <a:p>
            <a:pPr lvl="1"/>
            <a:r>
              <a:rPr lang="en-US">
                <a:solidFill>
                  <a:srgbClr val="33CC33"/>
                </a:solidFill>
              </a:rPr>
              <a:t>Green Destiny </a:t>
            </a:r>
            <a:r>
              <a:rPr lang="en-US"/>
              <a:t>(2002)</a:t>
            </a:r>
          </a:p>
          <a:p>
            <a:pPr lvl="1"/>
            <a:r>
              <a:rPr lang="en-US"/>
              <a:t>Orion Multisystems (2004)</a:t>
            </a:r>
          </a:p>
          <a:p>
            <a:pPr lvl="1"/>
            <a:r>
              <a:rPr lang="en-US">
                <a:solidFill>
                  <a:schemeClr val="hlink"/>
                </a:solidFill>
              </a:rPr>
              <a:t>BlueGene/L</a:t>
            </a:r>
            <a:r>
              <a:rPr lang="en-US"/>
              <a:t> (2004)</a:t>
            </a:r>
          </a:p>
          <a:p>
            <a:pPr lvl="1"/>
            <a:r>
              <a:rPr lang="en-US"/>
              <a:t>MegaProto (2005)</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2"/>
          <p:cNvSpPr>
            <a:spLocks noGrp="1" noChangeArrowheads="1"/>
          </p:cNvSpPr>
          <p:nvPr>
            <p:ph type="title"/>
          </p:nvPr>
        </p:nvSpPr>
        <p:spPr/>
        <p:txBody>
          <a:bodyPr/>
          <a:lstStyle/>
          <a:p>
            <a:r>
              <a:rPr lang="en-US"/>
              <a:t>Perspective</a:t>
            </a:r>
          </a:p>
        </p:txBody>
      </p:sp>
      <p:sp>
        <p:nvSpPr>
          <p:cNvPr id="460803" name="Rectangle 3"/>
          <p:cNvSpPr>
            <a:spLocks noGrp="1" noChangeArrowheads="1"/>
          </p:cNvSpPr>
          <p:nvPr>
            <p:ph type="body" idx="1"/>
          </p:nvPr>
        </p:nvSpPr>
        <p:spPr>
          <a:xfrm>
            <a:off x="457200" y="1182688"/>
            <a:ext cx="8229600" cy="5141912"/>
          </a:xfrm>
        </p:spPr>
        <p:txBody>
          <a:bodyPr/>
          <a:lstStyle/>
          <a:p>
            <a:r>
              <a:rPr lang="en-US"/>
              <a:t>FLOPS Metric of the TOP500</a:t>
            </a:r>
          </a:p>
          <a:p>
            <a:pPr lvl="1"/>
            <a:r>
              <a:rPr lang="en-US"/>
              <a:t>Performance = Speed (as measured in FLOPS with Linpack)</a:t>
            </a:r>
          </a:p>
          <a:p>
            <a:pPr lvl="1"/>
            <a:r>
              <a:rPr lang="en-US"/>
              <a:t>May not be “fair” metric in light of recent low-power trends to help address reliability, availability, and total cost of ownership.</a:t>
            </a:r>
          </a:p>
          <a:p>
            <a:r>
              <a:rPr lang="en-US"/>
              <a:t>The Need for a Different Performance Metric</a:t>
            </a:r>
          </a:p>
          <a:p>
            <a:pPr lvl="1"/>
            <a:r>
              <a:rPr lang="en-US"/>
              <a:t>Performance = </a:t>
            </a:r>
            <a:r>
              <a:rPr lang="en-US" sz="3200" b="1" i="1" baseline="5000">
                <a:latin typeface="Monotype Corsiva" pitchFamily="66" charset="0"/>
              </a:rPr>
              <a:t>f </a:t>
            </a:r>
            <a:r>
              <a:rPr lang="en-US" i="1"/>
              <a:t>(</a:t>
            </a:r>
            <a:r>
              <a:rPr lang="en-US"/>
              <a:t> speed, “time to answer”, power consumption, “up time”, total cost of ownership, usability, …</a:t>
            </a:r>
            <a:r>
              <a:rPr lang="en-US" i="1"/>
              <a:t>)</a:t>
            </a:r>
          </a:p>
          <a:p>
            <a:pPr lvl="1"/>
            <a:r>
              <a:rPr lang="en-US"/>
              <a:t>Easier said than done …</a:t>
            </a:r>
          </a:p>
          <a:p>
            <a:pPr lvl="2"/>
            <a:r>
              <a:rPr lang="en-US"/>
              <a:t>Many of the above dependent variables are difficult, if not impossible, to quantify, e.g., “time to answer”, TCO, usability, etc.</a:t>
            </a:r>
          </a:p>
          <a:p>
            <a:r>
              <a:rPr lang="en-US"/>
              <a:t>The Need for a </a:t>
            </a:r>
            <a:r>
              <a:rPr lang="en-US">
                <a:solidFill>
                  <a:srgbClr val="33CC33"/>
                </a:solidFill>
              </a:rPr>
              <a:t>Green500</a:t>
            </a:r>
            <a:r>
              <a:rPr lang="en-US"/>
              <a:t> List </a:t>
            </a:r>
          </a:p>
          <a:p>
            <a:pPr lvl="1"/>
            <a:r>
              <a:rPr lang="en-US"/>
              <a:t>Performance = </a:t>
            </a:r>
            <a:r>
              <a:rPr lang="en-US" sz="3200" b="1" i="1" baseline="5000">
                <a:latin typeface="Monotype Corsiva" pitchFamily="66" charset="0"/>
              </a:rPr>
              <a:t>f </a:t>
            </a:r>
            <a:r>
              <a:rPr lang="en-US" i="1"/>
              <a:t>(</a:t>
            </a:r>
            <a:r>
              <a:rPr lang="en-US"/>
              <a:t> speed, power consumption</a:t>
            </a:r>
            <a:r>
              <a:rPr lang="en-US" i="1"/>
              <a:t>) </a:t>
            </a:r>
            <a:r>
              <a:rPr lang="en-US"/>
              <a:t>as speed and power consumption can be quantified</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p:txBody>
          <a:bodyPr/>
          <a:lstStyle/>
          <a:p>
            <a:r>
              <a:rPr lang="en-US"/>
              <a:t>Outline</a:t>
            </a:r>
          </a:p>
        </p:txBody>
      </p:sp>
      <p:sp>
        <p:nvSpPr>
          <p:cNvPr id="465923" name="Rectangle 3"/>
          <p:cNvSpPr>
            <a:spLocks noGrp="1" noChangeArrowheads="1"/>
          </p:cNvSpPr>
          <p:nvPr>
            <p:ph type="body" idx="1"/>
          </p:nvPr>
        </p:nvSpPr>
        <p:spPr/>
        <p:txBody>
          <a:bodyPr/>
          <a:lstStyle/>
          <a:p>
            <a:pPr>
              <a:spcBef>
                <a:spcPct val="40000"/>
              </a:spcBef>
            </a:pPr>
            <a:r>
              <a:rPr lang="en-US" sz="2800">
                <a:solidFill>
                  <a:srgbClr val="808080"/>
                </a:solidFill>
              </a:rPr>
              <a:t>Introduction</a:t>
            </a:r>
          </a:p>
          <a:p>
            <a:pPr lvl="1">
              <a:spcBef>
                <a:spcPct val="40000"/>
              </a:spcBef>
            </a:pPr>
            <a:r>
              <a:rPr lang="en-US" sz="2400">
                <a:solidFill>
                  <a:srgbClr val="808080"/>
                </a:solidFill>
              </a:rPr>
              <a:t>What Is Performance?</a:t>
            </a:r>
          </a:p>
          <a:p>
            <a:pPr lvl="1">
              <a:spcBef>
                <a:spcPct val="40000"/>
              </a:spcBef>
            </a:pPr>
            <a:r>
              <a:rPr lang="en-US" sz="2400">
                <a:solidFill>
                  <a:srgbClr val="808080"/>
                </a:solidFill>
              </a:rPr>
              <a:t>Motivation:  The Need for a Green500 List</a:t>
            </a:r>
          </a:p>
          <a:p>
            <a:pPr>
              <a:spcBef>
                <a:spcPct val="40000"/>
              </a:spcBef>
            </a:pPr>
            <a:r>
              <a:rPr lang="en-US" sz="2800"/>
              <a:t>Challenges</a:t>
            </a:r>
          </a:p>
          <a:p>
            <a:pPr lvl="1">
              <a:spcBef>
                <a:spcPct val="40000"/>
              </a:spcBef>
            </a:pPr>
            <a:r>
              <a:rPr lang="en-US" sz="2400"/>
              <a:t>What Metric To Choose?</a:t>
            </a:r>
          </a:p>
          <a:p>
            <a:pPr lvl="1">
              <a:spcBef>
                <a:spcPct val="40000"/>
              </a:spcBef>
            </a:pPr>
            <a:r>
              <a:rPr lang="en-US" sz="2400"/>
              <a:t>Comparison of Available Metrics</a:t>
            </a:r>
          </a:p>
          <a:p>
            <a:pPr>
              <a:spcBef>
                <a:spcPct val="40000"/>
              </a:spcBef>
            </a:pPr>
            <a:r>
              <a:rPr lang="en-US" sz="2800"/>
              <a:t>TOP500 as Green500</a:t>
            </a:r>
          </a:p>
          <a:p>
            <a:pPr>
              <a:spcBef>
                <a:spcPct val="40000"/>
              </a:spcBef>
            </a:pPr>
            <a:r>
              <a:rPr lang="en-US" sz="2800"/>
              <a:t>Conclusion</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Network</Template>
  <TotalTime>42861</TotalTime>
  <Words>2077</Words>
  <Application>Microsoft Office PowerPoint</Application>
  <PresentationFormat>On-screen Show (4:3)</PresentationFormat>
  <Paragraphs>506</Paragraphs>
  <Slides>23</Slides>
  <Notes>23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23</vt:i4>
      </vt:variant>
    </vt:vector>
  </HeadingPairs>
  <TitlesOfParts>
    <vt:vector size="35" baseType="lpstr">
      <vt:lpstr>Arial</vt:lpstr>
      <vt:lpstr>Comic Sans MS</vt:lpstr>
      <vt:lpstr>Times New Roman</vt:lpstr>
      <vt:lpstr>Wingdings</vt:lpstr>
      <vt:lpstr>Monotype Sorts</vt:lpstr>
      <vt:lpstr>Monotype Corsiva</vt:lpstr>
      <vt:lpstr>Symbol</vt:lpstr>
      <vt:lpstr>Arial Narrow</vt:lpstr>
      <vt:lpstr>Times</vt:lpstr>
      <vt:lpstr>Network</vt:lpstr>
      <vt:lpstr>Microsoft PowerPoint Slide</vt:lpstr>
      <vt:lpstr>Image Document</vt:lpstr>
      <vt:lpstr>Making a Case for a Green500 List </vt:lpstr>
      <vt:lpstr>Outline</vt:lpstr>
      <vt:lpstr>What Is Performance?</vt:lpstr>
      <vt:lpstr>What Is Performance? TOP500 Supercomputer List</vt:lpstr>
      <vt:lpstr>Reliability &amp; Availability of HPC</vt:lpstr>
      <vt:lpstr>Costs Associated with HPC</vt:lpstr>
      <vt:lpstr>Recent Trends in HPC</vt:lpstr>
      <vt:lpstr>Perspective</vt:lpstr>
      <vt:lpstr>Outline</vt:lpstr>
      <vt:lpstr>Challenges for a Green500 List</vt:lpstr>
      <vt:lpstr>ED n : Energy-Delay Products</vt:lpstr>
      <vt:lpstr>Variants of ED n : V∂ =E(1−∂) D2(1+∂)</vt:lpstr>
      <vt:lpstr>Outline</vt:lpstr>
      <vt:lpstr>Efficiency of Four-CPU Clusters</vt:lpstr>
      <vt:lpstr>Green500 Ranking of Four-CPU Clusters</vt:lpstr>
      <vt:lpstr>Outline</vt:lpstr>
      <vt:lpstr>TOP500 Power Usage</vt:lpstr>
      <vt:lpstr>TOP500 as Green500</vt:lpstr>
      <vt:lpstr>Conclusion</vt:lpstr>
      <vt:lpstr>For More Information</vt:lpstr>
      <vt:lpstr>EXTRA SLIDES</vt:lpstr>
      <vt:lpstr>Moore’s Law for Power</vt:lpstr>
      <vt:lpstr>Improving Reliability &amp; Availability (Reducing Costs Associated with HPC)</vt:lpstr>
    </vt:vector>
  </TitlesOfParts>
  <Company>Computer Science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dc:title>
  <dc:creator>Wu Feng</dc:creator>
  <cp:lastModifiedBy>Pavan Balaji</cp:lastModifiedBy>
  <cp:revision>94</cp:revision>
  <dcterms:created xsi:type="dcterms:W3CDTF">2006-02-17T17:26:36Z</dcterms:created>
  <dcterms:modified xsi:type="dcterms:W3CDTF">2011-01-10T09:48:47Z</dcterms:modified>
</cp:coreProperties>
</file>